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230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3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29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3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225.xml"/>
  <Override ContentType="application/vnd.openxmlformats-officedocument.presentationml.notesSlide+xml" PartName="/ppt/notesSlides/notesSlide2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231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35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2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241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239.xml"/>
  <Override ContentType="application/vnd.openxmlformats-officedocument.presentationml.notesSlide+xml" PartName="/ppt/notesSlides/notesSlide24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23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227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36.xml"/>
  <Override ContentType="application/vnd.openxmlformats-officedocument.presentationml.notesSlide+xml" PartName="/ppt/notesSlides/notesSlide244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233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43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26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37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237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233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229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242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225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244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23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232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26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243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227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20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235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40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231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238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22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234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224.xml"/>
  <Override ContentType="application/vnd.openxmlformats-officedocument.presentationml.slide+xml" PartName="/ppt/slides/slide47.xml"/>
  <Override ContentType="application/vnd.openxmlformats-officedocument.presentationml.slide+xml" PartName="/ppt/slides/slide241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239.xml"/>
  <Override ContentType="application/vnd.openxmlformats-officedocument.presentationml.slide+xml" PartName="/ppt/slides/slide15.xml"/>
  <Override ContentType="application/vnd.openxmlformats-officedocument.presentationml.slide+xml" PartName="/ppt/slides/slide230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</p:sldIdLst>
  <p:sldSz cy="6858000" cx="9144000"/>
  <p:notesSz cx="6797675" cy="9926625"/>
  <p:embeddedFontLst>
    <p:embeddedFont>
      <p:font typeface="Arimo"/>
      <p:regular r:id="rId251"/>
      <p:bold r:id="rId252"/>
      <p:italic r:id="rId253"/>
      <p:boldItalic r:id="rId254"/>
    </p:embeddedFont>
    <p:embeddedFont>
      <p:font typeface="CG Times"/>
      <p:regular r:id="rId255"/>
      <p:bold r:id="rId256"/>
      <p:italic r:id="rId257"/>
      <p:boldItalic r:id="rId258"/>
    </p:embeddedFont>
    <p:embeddedFont>
      <p:font typeface="Century Gothic"/>
      <p:regular r:id="rId259"/>
      <p:bold r:id="rId260"/>
      <p:italic r:id="rId261"/>
      <p:boldItalic r:id="rId2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4824653-54EF-4A00-BC30-019B28CBC3CD}">
  <a:tblStyle styleId="{94824653-54EF-4A00-BC30-019B28CBC3C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accent1">
              <a:alpha val="40000"/>
            </a:schemeClr>
          </a:solidFill>
        </a:fill>
      </a:tcStyle>
    </a:band1H>
    <a:band2H>
      <a:tcTxStyle/>
    </a:band2H>
    <a:band1V>
      <a:tcTxStyle/>
      <a:tcStyle>
        <a:tcBdr>
          <a:top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TxStyle/>
    </a:band2V>
    <a:lastCol>
      <a:tcTxStyle b="on" i="off"/>
      <a:tcStyle>
        <a:tcBdr>
          <a:lef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lastCol>
    <a:firstCol>
      <a:tcTxStyle b="on" i="off"/>
      <a:tcStyle>
        <a:tcBdr>
          <a:lef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firstCol>
    <a:lastRow>
      <a:tcTxStyle b="on" i="off"/>
      <a:tcStyle>
        <a:tcBdr>
          <a:lef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lef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8B2FB7E1-0C1E-4C1B-A081-CBA914F5FD88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F52ED67-64A7-41B6-8403-BB1762BF239D}" styleName="Table_2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  <p:guide pos="3127" orient="horz"/>
        <p:guide pos="2141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190" Type="http://schemas.openxmlformats.org/officeDocument/2006/relationships/slide" Target="slides/slide18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194" Type="http://schemas.openxmlformats.org/officeDocument/2006/relationships/slide" Target="slides/slide188.xml"/><Relationship Id="rId43" Type="http://schemas.openxmlformats.org/officeDocument/2006/relationships/slide" Target="slides/slide37.xml"/><Relationship Id="rId193" Type="http://schemas.openxmlformats.org/officeDocument/2006/relationships/slide" Target="slides/slide187.xml"/><Relationship Id="rId46" Type="http://schemas.openxmlformats.org/officeDocument/2006/relationships/slide" Target="slides/slide40.xml"/><Relationship Id="rId192" Type="http://schemas.openxmlformats.org/officeDocument/2006/relationships/slide" Target="slides/slide186.xml"/><Relationship Id="rId45" Type="http://schemas.openxmlformats.org/officeDocument/2006/relationships/slide" Target="slides/slide39.xml"/><Relationship Id="rId191" Type="http://schemas.openxmlformats.org/officeDocument/2006/relationships/slide" Target="slides/slide185.xml"/><Relationship Id="rId48" Type="http://schemas.openxmlformats.org/officeDocument/2006/relationships/slide" Target="slides/slide42.xml"/><Relationship Id="rId187" Type="http://schemas.openxmlformats.org/officeDocument/2006/relationships/slide" Target="slides/slide181.xml"/><Relationship Id="rId47" Type="http://schemas.openxmlformats.org/officeDocument/2006/relationships/slide" Target="slides/slide41.xml"/><Relationship Id="rId186" Type="http://schemas.openxmlformats.org/officeDocument/2006/relationships/slide" Target="slides/slide180.xml"/><Relationship Id="rId185" Type="http://schemas.openxmlformats.org/officeDocument/2006/relationships/slide" Target="slides/slide179.xml"/><Relationship Id="rId49" Type="http://schemas.openxmlformats.org/officeDocument/2006/relationships/slide" Target="slides/slide43.xml"/><Relationship Id="rId184" Type="http://schemas.openxmlformats.org/officeDocument/2006/relationships/slide" Target="slides/slide178.xml"/><Relationship Id="rId189" Type="http://schemas.openxmlformats.org/officeDocument/2006/relationships/slide" Target="slides/slide183.xml"/><Relationship Id="rId188" Type="http://schemas.openxmlformats.org/officeDocument/2006/relationships/slide" Target="slides/slide18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183" Type="http://schemas.openxmlformats.org/officeDocument/2006/relationships/slide" Target="slides/slide177.xml"/><Relationship Id="rId32" Type="http://schemas.openxmlformats.org/officeDocument/2006/relationships/slide" Target="slides/slide26.xml"/><Relationship Id="rId182" Type="http://schemas.openxmlformats.org/officeDocument/2006/relationships/slide" Target="slides/slide176.xml"/><Relationship Id="rId35" Type="http://schemas.openxmlformats.org/officeDocument/2006/relationships/slide" Target="slides/slide29.xml"/><Relationship Id="rId181" Type="http://schemas.openxmlformats.org/officeDocument/2006/relationships/slide" Target="slides/slide175.xml"/><Relationship Id="rId34" Type="http://schemas.openxmlformats.org/officeDocument/2006/relationships/slide" Target="slides/slide28.xml"/><Relationship Id="rId180" Type="http://schemas.openxmlformats.org/officeDocument/2006/relationships/slide" Target="slides/slide174.xml"/><Relationship Id="rId37" Type="http://schemas.openxmlformats.org/officeDocument/2006/relationships/slide" Target="slides/slide31.xml"/><Relationship Id="rId176" Type="http://schemas.openxmlformats.org/officeDocument/2006/relationships/slide" Target="slides/slide170.xml"/><Relationship Id="rId36" Type="http://schemas.openxmlformats.org/officeDocument/2006/relationships/slide" Target="slides/slide30.xml"/><Relationship Id="rId175" Type="http://schemas.openxmlformats.org/officeDocument/2006/relationships/slide" Target="slides/slide169.xml"/><Relationship Id="rId39" Type="http://schemas.openxmlformats.org/officeDocument/2006/relationships/slide" Target="slides/slide33.xml"/><Relationship Id="rId174" Type="http://schemas.openxmlformats.org/officeDocument/2006/relationships/slide" Target="slides/slide168.xml"/><Relationship Id="rId38" Type="http://schemas.openxmlformats.org/officeDocument/2006/relationships/slide" Target="slides/slide32.xml"/><Relationship Id="rId173" Type="http://schemas.openxmlformats.org/officeDocument/2006/relationships/slide" Target="slides/slide167.xml"/><Relationship Id="rId179" Type="http://schemas.openxmlformats.org/officeDocument/2006/relationships/slide" Target="slides/slide173.xml"/><Relationship Id="rId178" Type="http://schemas.openxmlformats.org/officeDocument/2006/relationships/slide" Target="slides/slide172.xml"/><Relationship Id="rId177" Type="http://schemas.openxmlformats.org/officeDocument/2006/relationships/slide" Target="slides/slide171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98" Type="http://schemas.openxmlformats.org/officeDocument/2006/relationships/slide" Target="slides/slide192.xml"/><Relationship Id="rId14" Type="http://schemas.openxmlformats.org/officeDocument/2006/relationships/slide" Target="slides/slide8.xml"/><Relationship Id="rId197" Type="http://schemas.openxmlformats.org/officeDocument/2006/relationships/slide" Target="slides/slide191.xml"/><Relationship Id="rId17" Type="http://schemas.openxmlformats.org/officeDocument/2006/relationships/slide" Target="slides/slide11.xml"/><Relationship Id="rId196" Type="http://schemas.openxmlformats.org/officeDocument/2006/relationships/slide" Target="slides/slide190.xml"/><Relationship Id="rId16" Type="http://schemas.openxmlformats.org/officeDocument/2006/relationships/slide" Target="slides/slide10.xml"/><Relationship Id="rId195" Type="http://schemas.openxmlformats.org/officeDocument/2006/relationships/slide" Target="slides/slide189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99" Type="http://schemas.openxmlformats.org/officeDocument/2006/relationships/slide" Target="slides/slide193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tableStyles" Target="tableStyles.xml"/><Relationship Id="rId148" Type="http://schemas.openxmlformats.org/officeDocument/2006/relationships/slide" Target="slides/slide142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262" Type="http://schemas.openxmlformats.org/officeDocument/2006/relationships/font" Target="fonts/CenturyGothic-boldItalic.fntdata"/><Relationship Id="rId140" Type="http://schemas.openxmlformats.org/officeDocument/2006/relationships/slide" Target="slides/slide134.xml"/><Relationship Id="rId261" Type="http://schemas.openxmlformats.org/officeDocument/2006/relationships/font" Target="fonts/CenturyGothic-italic.fntdata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260" Type="http://schemas.openxmlformats.org/officeDocument/2006/relationships/font" Target="fonts/CenturyGothic-bold.fntdata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259" Type="http://schemas.openxmlformats.org/officeDocument/2006/relationships/font" Target="fonts/CenturyGothic-regular.fntdata"/><Relationship Id="rId137" Type="http://schemas.openxmlformats.org/officeDocument/2006/relationships/slide" Target="slides/slide131.xml"/><Relationship Id="rId258" Type="http://schemas.openxmlformats.org/officeDocument/2006/relationships/font" Target="fonts/CGTimes-boldItalic.fntdata"/><Relationship Id="rId132" Type="http://schemas.openxmlformats.org/officeDocument/2006/relationships/slide" Target="slides/slide126.xml"/><Relationship Id="rId253" Type="http://schemas.openxmlformats.org/officeDocument/2006/relationships/font" Target="fonts/Arimo-italic.fntdata"/><Relationship Id="rId131" Type="http://schemas.openxmlformats.org/officeDocument/2006/relationships/slide" Target="slides/slide125.xml"/><Relationship Id="rId252" Type="http://schemas.openxmlformats.org/officeDocument/2006/relationships/font" Target="fonts/Arimo-bold.fntdata"/><Relationship Id="rId130" Type="http://schemas.openxmlformats.org/officeDocument/2006/relationships/slide" Target="slides/slide124.xml"/><Relationship Id="rId251" Type="http://schemas.openxmlformats.org/officeDocument/2006/relationships/font" Target="fonts/Arimo-regular.fntdata"/><Relationship Id="rId250" Type="http://schemas.openxmlformats.org/officeDocument/2006/relationships/slide" Target="slides/slide244.xml"/><Relationship Id="rId136" Type="http://schemas.openxmlformats.org/officeDocument/2006/relationships/slide" Target="slides/slide130.xml"/><Relationship Id="rId257" Type="http://schemas.openxmlformats.org/officeDocument/2006/relationships/font" Target="fonts/CGTimes-italic.fntdata"/><Relationship Id="rId135" Type="http://schemas.openxmlformats.org/officeDocument/2006/relationships/slide" Target="slides/slide129.xml"/><Relationship Id="rId256" Type="http://schemas.openxmlformats.org/officeDocument/2006/relationships/font" Target="fonts/CGTimes-bold.fntdata"/><Relationship Id="rId134" Type="http://schemas.openxmlformats.org/officeDocument/2006/relationships/slide" Target="slides/slide128.xml"/><Relationship Id="rId255" Type="http://schemas.openxmlformats.org/officeDocument/2006/relationships/font" Target="fonts/CGTimes-regular.fntdata"/><Relationship Id="rId133" Type="http://schemas.openxmlformats.org/officeDocument/2006/relationships/slide" Target="slides/slide127.xml"/><Relationship Id="rId254" Type="http://schemas.openxmlformats.org/officeDocument/2006/relationships/font" Target="fonts/Arimo-boldItalic.fntdata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slide" Target="slides/slide166.xml"/><Relationship Id="rId65" Type="http://schemas.openxmlformats.org/officeDocument/2006/relationships/slide" Target="slides/slide59.xml"/><Relationship Id="rId171" Type="http://schemas.openxmlformats.org/officeDocument/2006/relationships/slide" Target="slides/slide165.xml"/><Relationship Id="rId68" Type="http://schemas.openxmlformats.org/officeDocument/2006/relationships/slide" Target="slides/slide62.xml"/><Relationship Id="rId170" Type="http://schemas.openxmlformats.org/officeDocument/2006/relationships/slide" Target="slides/slide164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165" Type="http://schemas.openxmlformats.org/officeDocument/2006/relationships/slide" Target="slides/slide159.xml"/><Relationship Id="rId69" Type="http://schemas.openxmlformats.org/officeDocument/2006/relationships/slide" Target="slides/slide63.xml"/><Relationship Id="rId164" Type="http://schemas.openxmlformats.org/officeDocument/2006/relationships/slide" Target="slides/slide158.xml"/><Relationship Id="rId163" Type="http://schemas.openxmlformats.org/officeDocument/2006/relationships/slide" Target="slides/slide157.xml"/><Relationship Id="rId162" Type="http://schemas.openxmlformats.org/officeDocument/2006/relationships/slide" Target="slides/slide156.xml"/><Relationship Id="rId169" Type="http://schemas.openxmlformats.org/officeDocument/2006/relationships/slide" Target="slides/slide163.xml"/><Relationship Id="rId168" Type="http://schemas.openxmlformats.org/officeDocument/2006/relationships/slide" Target="slides/slide162.xml"/><Relationship Id="rId167" Type="http://schemas.openxmlformats.org/officeDocument/2006/relationships/slide" Target="slides/slide161.xml"/><Relationship Id="rId166" Type="http://schemas.openxmlformats.org/officeDocument/2006/relationships/slide" Target="slides/slide160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152" Type="http://schemas.openxmlformats.org/officeDocument/2006/relationships/slide" Target="slides/slide146.xml"/><Relationship Id="rId151" Type="http://schemas.openxmlformats.org/officeDocument/2006/relationships/slide" Target="slides/slide145.xml"/><Relationship Id="rId158" Type="http://schemas.openxmlformats.org/officeDocument/2006/relationships/slide" Target="slides/slide152.xml"/><Relationship Id="rId157" Type="http://schemas.openxmlformats.org/officeDocument/2006/relationships/slide" Target="slides/slide151.xml"/><Relationship Id="rId156" Type="http://schemas.openxmlformats.org/officeDocument/2006/relationships/slide" Target="slides/slide150.xml"/><Relationship Id="rId155" Type="http://schemas.openxmlformats.org/officeDocument/2006/relationships/slide" Target="slides/slide149.xml"/><Relationship Id="rId107" Type="http://schemas.openxmlformats.org/officeDocument/2006/relationships/slide" Target="slides/slide101.xml"/><Relationship Id="rId228" Type="http://schemas.openxmlformats.org/officeDocument/2006/relationships/slide" Target="slides/slide222.xml"/><Relationship Id="rId106" Type="http://schemas.openxmlformats.org/officeDocument/2006/relationships/slide" Target="slides/slide100.xml"/><Relationship Id="rId227" Type="http://schemas.openxmlformats.org/officeDocument/2006/relationships/slide" Target="slides/slide221.xml"/><Relationship Id="rId105" Type="http://schemas.openxmlformats.org/officeDocument/2006/relationships/slide" Target="slides/slide99.xml"/><Relationship Id="rId226" Type="http://schemas.openxmlformats.org/officeDocument/2006/relationships/slide" Target="slides/slide220.xml"/><Relationship Id="rId104" Type="http://schemas.openxmlformats.org/officeDocument/2006/relationships/slide" Target="slides/slide98.xml"/><Relationship Id="rId225" Type="http://schemas.openxmlformats.org/officeDocument/2006/relationships/slide" Target="slides/slide219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229" Type="http://schemas.openxmlformats.org/officeDocument/2006/relationships/slide" Target="slides/slide223.xml"/><Relationship Id="rId220" Type="http://schemas.openxmlformats.org/officeDocument/2006/relationships/slide" Target="slides/slide214.xml"/><Relationship Id="rId103" Type="http://schemas.openxmlformats.org/officeDocument/2006/relationships/slide" Target="slides/slide97.xml"/><Relationship Id="rId224" Type="http://schemas.openxmlformats.org/officeDocument/2006/relationships/slide" Target="slides/slide218.xml"/><Relationship Id="rId102" Type="http://schemas.openxmlformats.org/officeDocument/2006/relationships/slide" Target="slides/slide96.xml"/><Relationship Id="rId223" Type="http://schemas.openxmlformats.org/officeDocument/2006/relationships/slide" Target="slides/slide217.xml"/><Relationship Id="rId101" Type="http://schemas.openxmlformats.org/officeDocument/2006/relationships/slide" Target="slides/slide95.xml"/><Relationship Id="rId222" Type="http://schemas.openxmlformats.org/officeDocument/2006/relationships/slide" Target="slides/slide216.xml"/><Relationship Id="rId100" Type="http://schemas.openxmlformats.org/officeDocument/2006/relationships/slide" Target="slides/slide94.xml"/><Relationship Id="rId221" Type="http://schemas.openxmlformats.org/officeDocument/2006/relationships/slide" Target="slides/slide215.xml"/><Relationship Id="rId217" Type="http://schemas.openxmlformats.org/officeDocument/2006/relationships/slide" Target="slides/slide211.xml"/><Relationship Id="rId216" Type="http://schemas.openxmlformats.org/officeDocument/2006/relationships/slide" Target="slides/slide210.xml"/><Relationship Id="rId215" Type="http://schemas.openxmlformats.org/officeDocument/2006/relationships/slide" Target="slides/slide209.xml"/><Relationship Id="rId214" Type="http://schemas.openxmlformats.org/officeDocument/2006/relationships/slide" Target="slides/slide208.xml"/><Relationship Id="rId219" Type="http://schemas.openxmlformats.org/officeDocument/2006/relationships/slide" Target="slides/slide213.xml"/><Relationship Id="rId218" Type="http://schemas.openxmlformats.org/officeDocument/2006/relationships/slide" Target="slides/slide212.xml"/><Relationship Id="rId213" Type="http://schemas.openxmlformats.org/officeDocument/2006/relationships/slide" Target="slides/slide207.xml"/><Relationship Id="rId212" Type="http://schemas.openxmlformats.org/officeDocument/2006/relationships/slide" Target="slides/slide206.xml"/><Relationship Id="rId211" Type="http://schemas.openxmlformats.org/officeDocument/2006/relationships/slide" Target="slides/slide205.xml"/><Relationship Id="rId210" Type="http://schemas.openxmlformats.org/officeDocument/2006/relationships/slide" Target="slides/slide204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249" Type="http://schemas.openxmlformats.org/officeDocument/2006/relationships/slide" Target="slides/slide243.xml"/><Relationship Id="rId127" Type="http://schemas.openxmlformats.org/officeDocument/2006/relationships/slide" Target="slides/slide121.xml"/><Relationship Id="rId248" Type="http://schemas.openxmlformats.org/officeDocument/2006/relationships/slide" Target="slides/slide242.xml"/><Relationship Id="rId126" Type="http://schemas.openxmlformats.org/officeDocument/2006/relationships/slide" Target="slides/slide120.xml"/><Relationship Id="rId247" Type="http://schemas.openxmlformats.org/officeDocument/2006/relationships/slide" Target="slides/slide241.xml"/><Relationship Id="rId121" Type="http://schemas.openxmlformats.org/officeDocument/2006/relationships/slide" Target="slides/slide115.xml"/><Relationship Id="rId242" Type="http://schemas.openxmlformats.org/officeDocument/2006/relationships/slide" Target="slides/slide236.xml"/><Relationship Id="rId120" Type="http://schemas.openxmlformats.org/officeDocument/2006/relationships/slide" Target="slides/slide114.xml"/><Relationship Id="rId241" Type="http://schemas.openxmlformats.org/officeDocument/2006/relationships/slide" Target="slides/slide235.xml"/><Relationship Id="rId240" Type="http://schemas.openxmlformats.org/officeDocument/2006/relationships/slide" Target="slides/slide234.xml"/><Relationship Id="rId125" Type="http://schemas.openxmlformats.org/officeDocument/2006/relationships/slide" Target="slides/slide119.xml"/><Relationship Id="rId246" Type="http://schemas.openxmlformats.org/officeDocument/2006/relationships/slide" Target="slides/slide240.xml"/><Relationship Id="rId124" Type="http://schemas.openxmlformats.org/officeDocument/2006/relationships/slide" Target="slides/slide118.xml"/><Relationship Id="rId245" Type="http://schemas.openxmlformats.org/officeDocument/2006/relationships/slide" Target="slides/slide239.xml"/><Relationship Id="rId123" Type="http://schemas.openxmlformats.org/officeDocument/2006/relationships/slide" Target="slides/slide117.xml"/><Relationship Id="rId244" Type="http://schemas.openxmlformats.org/officeDocument/2006/relationships/slide" Target="slides/slide238.xml"/><Relationship Id="rId122" Type="http://schemas.openxmlformats.org/officeDocument/2006/relationships/slide" Target="slides/slide116.xml"/><Relationship Id="rId243" Type="http://schemas.openxmlformats.org/officeDocument/2006/relationships/slide" Target="slides/slide237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99" Type="http://schemas.openxmlformats.org/officeDocument/2006/relationships/slide" Target="slides/slide93.xml"/><Relationship Id="rId98" Type="http://schemas.openxmlformats.org/officeDocument/2006/relationships/slide" Target="slides/slide92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239" Type="http://schemas.openxmlformats.org/officeDocument/2006/relationships/slide" Target="slides/slide233.xml"/><Relationship Id="rId117" Type="http://schemas.openxmlformats.org/officeDocument/2006/relationships/slide" Target="slides/slide111.xml"/><Relationship Id="rId238" Type="http://schemas.openxmlformats.org/officeDocument/2006/relationships/slide" Target="slides/slide232.xml"/><Relationship Id="rId116" Type="http://schemas.openxmlformats.org/officeDocument/2006/relationships/slide" Target="slides/slide110.xml"/><Relationship Id="rId237" Type="http://schemas.openxmlformats.org/officeDocument/2006/relationships/slide" Target="slides/slide231.xml"/><Relationship Id="rId115" Type="http://schemas.openxmlformats.org/officeDocument/2006/relationships/slide" Target="slides/slide109.xml"/><Relationship Id="rId236" Type="http://schemas.openxmlformats.org/officeDocument/2006/relationships/slide" Target="slides/slide230.xml"/><Relationship Id="rId119" Type="http://schemas.openxmlformats.org/officeDocument/2006/relationships/slide" Target="slides/slide113.xml"/><Relationship Id="rId110" Type="http://schemas.openxmlformats.org/officeDocument/2006/relationships/slide" Target="slides/slide104.xml"/><Relationship Id="rId231" Type="http://schemas.openxmlformats.org/officeDocument/2006/relationships/slide" Target="slides/slide225.xml"/><Relationship Id="rId230" Type="http://schemas.openxmlformats.org/officeDocument/2006/relationships/slide" Target="slides/slide224.xml"/><Relationship Id="rId114" Type="http://schemas.openxmlformats.org/officeDocument/2006/relationships/slide" Target="slides/slide108.xml"/><Relationship Id="rId235" Type="http://schemas.openxmlformats.org/officeDocument/2006/relationships/slide" Target="slides/slide229.xml"/><Relationship Id="rId113" Type="http://schemas.openxmlformats.org/officeDocument/2006/relationships/slide" Target="slides/slide107.xml"/><Relationship Id="rId234" Type="http://schemas.openxmlformats.org/officeDocument/2006/relationships/slide" Target="slides/slide228.xml"/><Relationship Id="rId112" Type="http://schemas.openxmlformats.org/officeDocument/2006/relationships/slide" Target="slides/slide106.xml"/><Relationship Id="rId233" Type="http://schemas.openxmlformats.org/officeDocument/2006/relationships/slide" Target="slides/slide227.xml"/><Relationship Id="rId111" Type="http://schemas.openxmlformats.org/officeDocument/2006/relationships/slide" Target="slides/slide105.xml"/><Relationship Id="rId232" Type="http://schemas.openxmlformats.org/officeDocument/2006/relationships/slide" Target="slides/slide226.xml"/><Relationship Id="rId206" Type="http://schemas.openxmlformats.org/officeDocument/2006/relationships/slide" Target="slides/slide200.xml"/><Relationship Id="rId205" Type="http://schemas.openxmlformats.org/officeDocument/2006/relationships/slide" Target="slides/slide199.xml"/><Relationship Id="rId204" Type="http://schemas.openxmlformats.org/officeDocument/2006/relationships/slide" Target="slides/slide198.xml"/><Relationship Id="rId203" Type="http://schemas.openxmlformats.org/officeDocument/2006/relationships/slide" Target="slides/slide197.xml"/><Relationship Id="rId209" Type="http://schemas.openxmlformats.org/officeDocument/2006/relationships/slide" Target="slides/slide203.xml"/><Relationship Id="rId208" Type="http://schemas.openxmlformats.org/officeDocument/2006/relationships/slide" Target="slides/slide202.xml"/><Relationship Id="rId207" Type="http://schemas.openxmlformats.org/officeDocument/2006/relationships/slide" Target="slides/slide201.xml"/><Relationship Id="rId202" Type="http://schemas.openxmlformats.org/officeDocument/2006/relationships/slide" Target="slides/slide196.xml"/><Relationship Id="rId201" Type="http://schemas.openxmlformats.org/officeDocument/2006/relationships/slide" Target="slides/slide195.xml"/><Relationship Id="rId200" Type="http://schemas.openxmlformats.org/officeDocument/2006/relationships/slide" Target="slides/slide19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1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t" bIns="47775" lIns="95550" spcFirstLastPara="1" rIns="95550" wrap="square" tIns="477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50443" y="1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t" bIns="47775" lIns="95550" spcFirstLastPara="1" rIns="95550" wrap="square" tIns="4777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7775" lIns="95550" spcFirstLastPara="1" rIns="95550" wrap="square" tIns="47775"/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28584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b" bIns="47775" lIns="95550" spcFirstLastPara="1" rIns="95550" wrap="square" tIns="477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b" bIns="47775" lIns="95550" spcFirstLastPara="1" rIns="95550" wrap="square" tIns="477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0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00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100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01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101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02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102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103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103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104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104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105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105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06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106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107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107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08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108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109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109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5" name="Google Shape;185;p11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http://www.tiobe.com/index.php/content/paperinfo/tpci/index.html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10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110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11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111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112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112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113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113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114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114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115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115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116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116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117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117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18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118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19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119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2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5" name="Google Shape;195;p12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http://www.tiobe.com/index.php/content/paperinfo/tpci/index.html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120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120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121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121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122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122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123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123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124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124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125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125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126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126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127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127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28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128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129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129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4" name="Google Shape;204;p13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CodeEval　http://blog.codeeval.com/</a:t>
            </a:r>
            <a:endParaRPr/>
          </a:p>
          <a:p>
            <a:pPr indent="0" lvl="0" marL="0" marR="0" rtl="0" algn="l">
              <a:spcBef>
                <a:spcPts val="39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這統計為2016年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39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根據 （現在）26種不同的編程語言處理超過</a:t>
            </a:r>
            <a:r>
              <a:rPr b="1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1,200,000個</a:t>
            </a: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挑戰提交的數十萬個數據，發布了</a:t>
            </a:r>
            <a:r>
              <a:rPr b="1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“最受歡迎的編碼語言</a:t>
            </a: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”統計。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39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這是一項非常有價值的統計，可以評估在未來的一年中 ，技術公司</a:t>
            </a:r>
            <a:r>
              <a:rPr b="1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招聘需求</a:t>
            </a: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的趨勢。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IEEE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這統計為2017年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簡報中的統計為［顧主招聘］所需要的程式語言統計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中文報導：https://kknews.cc/zh-tw/tech/6plnaav.html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詳細的榜單</a:t>
            </a: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：https://spectrum.ieee.org/static/interactive-the-top-programming-languages-2017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130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130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31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131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132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132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133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133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134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134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135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135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136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136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137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137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138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138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139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139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4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140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49" name="Google Shape;1549;p140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141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141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142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71" name="Google Shape;1571;p142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143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82" name="Google Shape;1582;p143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144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93" name="Google Shape;1593;p144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145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145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146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146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147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147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148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148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149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p149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5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5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150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150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151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p151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152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152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153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153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p154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154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155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2" name="Google Shape;1712;p155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156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156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157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p157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158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2" name="Google Shape;1742;p158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p159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159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6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46" name="Google Shape;246;p16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Google 與 Yahoo 等網站的背後，都有一個強大的網頁蒐集程式(網路爬蟲)，可以將全世界的網頁通通抓回去儲存以便提供搜尋之用。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爬蟲設計原理，簡要來說是透過程式去追蹤網頁上的超連結，然後不斷往外擴張，以便將全世界中曾經被連結到的網頁全部都抓回到來，這也是 Google, Yahoo 等網站背後最重要的程式之一。</a:t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160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160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161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161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162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0" name="Google Shape;1780;p162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p163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p163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164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164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p165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165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166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6" name="Google Shape;1816;p166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167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5" name="Google Shape;1825;p167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p168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6" name="Google Shape;1836;p168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4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p169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6" name="Google Shape;1846;p169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7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7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170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0" name="Google Shape;1860;p170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171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171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172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172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173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9" name="Google Shape;1889;p173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74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174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p175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175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176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3" name="Google Shape;1913;p176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177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177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178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5" name="Google Shape;1935;p178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p179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p179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8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8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180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3" name="Google Shape;1953;p180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0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p181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2" name="Google Shape;1962;p181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182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0" name="Google Shape;1970;p182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p183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8" name="Google Shape;1978;p183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5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184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7" name="Google Shape;1987;p184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p185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7" name="Google Shape;1997;p185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p186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5" name="Google Shape;2005;p186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p187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5" name="Google Shape;2015;p187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p188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5" name="Google Shape;2025;p188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189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1" name="Google Shape;2031;p189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9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190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9" name="Google Shape;2039;p190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191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7" name="Google Shape;2047;p191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p192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55" name="Google Shape;2055;p192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p193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64" name="Google Shape;2064;p193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p194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3" name="Google Shape;2073;p194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9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p195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1" name="Google Shape;2081;p195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196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9" name="Google Shape;2089;p196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5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197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7" name="Google Shape;2097;p197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5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p198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7" name="Google Shape;2107;p198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199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7" name="Google Shape;2117;p199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0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0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200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6" name="Google Shape;2126;p200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4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p201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6" name="Google Shape;2136;p201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3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p202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5" name="Google Shape;2145;p202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203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3" name="Google Shape;2153;p203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p204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2" name="Google Shape;2162;p204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205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3" name="Google Shape;2173;p205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p206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4" name="Google Shape;2184;p206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207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4" name="Google Shape;2194;p207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208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2" name="Google Shape;2202;p208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9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209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1" name="Google Shape;2211;p209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1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1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7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p210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9" name="Google Shape;2219;p210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6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p211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8" name="Google Shape;2228;p211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5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212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7" name="Google Shape;2237;p212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4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p213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6" name="Google Shape;2246;p213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214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4" name="Google Shape;2254;p214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p215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3" name="Google Shape;2263;p215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0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p216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2" name="Google Shape;2272;p216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8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p217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0" name="Google Shape;2280;p217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6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p218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8" name="Google Shape;2288;p218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p219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6" name="Google Shape;2296;p219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2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2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2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p220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4" name="Google Shape;2304;p220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0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p221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2" name="Google Shape;2312;p221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9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p222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1" name="Google Shape;2321;p222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8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p223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0" name="Google Shape;2330;p223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6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p224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8" name="Google Shape;2338;p224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9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p225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1" name="Google Shape;2351;p225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9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p226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1" name="Google Shape;2361;p226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8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p227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0" name="Google Shape;2370;p227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7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p228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9" name="Google Shape;2379;p228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3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229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5" name="Google Shape;2385;p229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3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3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" name="Google Shape;2392;p230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3" name="Google Shape;2393;p230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p231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3" name="Google Shape;2403;p231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9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p232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1" name="Google Shape;2411;p232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8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p233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0" name="Google Shape;2420;p233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7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p234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9" name="Google Shape;2429;p234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7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p235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9" name="Google Shape;2439;p235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5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" name="Google Shape;2446;p236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447" name="Google Shape;2447;p236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5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p237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7" name="Google Shape;2457;p237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5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" name="Google Shape;2466;p238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467" name="Google Shape;2467;p238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3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Google Shape;2474;p239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5" name="Google Shape;2475;p239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4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4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240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4" name="Google Shape;2484;p240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2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p241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494" name="Google Shape;2494;p241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p242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503" name="Google Shape;2503;p242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p243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3" name="Google Shape;2513;p243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0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p244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2" name="Google Shape;2522;p244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5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5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6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7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7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8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8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9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9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0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0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1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1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2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2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3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8" name="Google Shape;428;p33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為什麼沒有print但是能print出來?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提一下 &gt;&gt;&gt; … 是什麼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互動/執行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4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4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5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5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6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6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7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7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8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38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9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39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5" name="Google Shape;115;p4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0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0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1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1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2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2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3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3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4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4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5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45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6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6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7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47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8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8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9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9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3" name="Google Shape;123;p5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0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50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1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51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2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52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3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53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4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54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5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55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6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56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57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57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8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58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9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59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3" name="Google Shape;133;p6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60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60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1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61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2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62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63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63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64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64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65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65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66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66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67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67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8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68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69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69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1" name="Google Shape;141;p7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70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70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71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71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72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72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73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73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74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74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75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75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76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76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77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77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78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78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79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79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9" name="Google Shape;149;p8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80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80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81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81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82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82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83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83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84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84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85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85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86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86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87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87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88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50" name="Google Shape;950;p88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89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89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3" name="Google Shape;163;p9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90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90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91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91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92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92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93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93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94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94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95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95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96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96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97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97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98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98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99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99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投影片" showMasterSp="0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type="ctrTitle"/>
          </p:nvPr>
        </p:nvSpPr>
        <p:spPr>
          <a:xfrm>
            <a:off x="685800" y="1905000"/>
            <a:ext cx="7543800" cy="25939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Cambria"/>
              <a:buNone/>
              <a:defRPr b="0" i="0" sz="66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685800" y="4572000"/>
            <a:ext cx="646176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0" type="dt"/>
          </p:nvPr>
        </p:nvSpPr>
        <p:spPr>
          <a:xfrm rot="-5400000">
            <a:off x="7551351" y="1645920"/>
            <a:ext cx="2438399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2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2382" y="6743700"/>
            <a:ext cx="9141619" cy="1143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reflection blurRad="0" dir="5400000" dist="101600" endA="275" endPos="40000" fadeDir="5400000" kx="0" rotWithShape="0" algn="bl" stA="5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" name="Google Shape;2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00192" y="188640"/>
            <a:ext cx="2664296" cy="461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及直排文字" type="vertTx">
  <p:cSld name="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Font typeface="Cambria"/>
              <a:buNone/>
              <a:defRPr b="0" i="0" sz="46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1" name="Google Shape;81;p11"/>
          <p:cNvSpPr txBox="1"/>
          <p:nvPr>
            <p:ph idx="1" type="body"/>
          </p:nvPr>
        </p:nvSpPr>
        <p:spPr>
          <a:xfrm rot="5400000">
            <a:off x="1866900" y="190500"/>
            <a:ext cx="4800600" cy="76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68300" lvl="0" marL="45720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1"/>
          <p:cNvSpPr txBox="1"/>
          <p:nvPr>
            <p:ph idx="10" type="dt"/>
          </p:nvPr>
        </p:nvSpPr>
        <p:spPr>
          <a:xfrm rot="-5400000">
            <a:off x="7551351" y="1645920"/>
            <a:ext cx="2438399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1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1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直排標題及文字" type="vertTitleAndTx">
  <p:cSld name="VERTICAL_TITLE_AND_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/>
          <p:nvPr>
            <p:ph type="title"/>
          </p:nvPr>
        </p:nvSpPr>
        <p:spPr>
          <a:xfrm rot="5400000">
            <a:off x="4579937" y="2324100"/>
            <a:ext cx="5851525" cy="17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Font typeface="Cambria"/>
              <a:buNone/>
              <a:defRPr b="0" i="0" sz="46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7" name="Google Shape;87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68300" lvl="0" marL="45720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2"/>
          <p:cNvSpPr txBox="1"/>
          <p:nvPr>
            <p:ph idx="10" type="dt"/>
          </p:nvPr>
        </p:nvSpPr>
        <p:spPr>
          <a:xfrm rot="-5400000">
            <a:off x="7551351" y="1645920"/>
            <a:ext cx="2438399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2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12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及物件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Font typeface="Cambria"/>
              <a:buNone/>
              <a:defRPr b="0" i="0" sz="46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" name="Google Shape;27;p3"/>
          <p:cNvSpPr txBox="1"/>
          <p:nvPr>
            <p:ph idx="1" type="body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68300" lvl="0" marL="45720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0" type="dt"/>
          </p:nvPr>
        </p:nvSpPr>
        <p:spPr>
          <a:xfrm rot="-5400000">
            <a:off x="7551351" y="1645920"/>
            <a:ext cx="2438399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3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2382" y="6647380"/>
            <a:ext cx="9141619" cy="210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" name="Google Shape;32;p3"/>
          <p:cNvCxnSpPr/>
          <p:nvPr/>
        </p:nvCxnSpPr>
        <p:spPr>
          <a:xfrm>
            <a:off x="539552" y="1196752"/>
            <a:ext cx="6336704" cy="0"/>
          </a:xfrm>
          <a:prstGeom prst="straightConnector1">
            <a:avLst/>
          </a:prstGeom>
          <a:noFill/>
          <a:ln cap="flat" cmpd="sng" w="38100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3" name="Google Shape;3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9512" y="6198026"/>
            <a:ext cx="2592288" cy="449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章節標題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/>
          <p:nvPr>
            <p:ph type="title"/>
          </p:nvPr>
        </p:nvSpPr>
        <p:spPr>
          <a:xfrm>
            <a:off x="722313" y="5486400"/>
            <a:ext cx="7659687" cy="11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mbria"/>
              <a:buNone/>
              <a:defRPr b="0" i="0" sz="36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722313" y="3852863"/>
            <a:ext cx="6135687" cy="1633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 rot="-5400000">
            <a:off x="7551351" y="1645920"/>
            <a:ext cx="2438399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4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兩項物件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Font typeface="Cambria"/>
              <a:buNone/>
              <a:defRPr b="0" i="0" sz="46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Google Shape;42;p5"/>
          <p:cNvSpPr txBox="1"/>
          <p:nvPr>
            <p:ph idx="1" type="body"/>
          </p:nvPr>
        </p:nvSpPr>
        <p:spPr>
          <a:xfrm>
            <a:off x="457200" y="1536192"/>
            <a:ext cx="3657600" cy="459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2" type="body"/>
          </p:nvPr>
        </p:nvSpPr>
        <p:spPr>
          <a:xfrm>
            <a:off x="4419600" y="1536192"/>
            <a:ext cx="3657600" cy="459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10" type="dt"/>
          </p:nvPr>
        </p:nvSpPr>
        <p:spPr>
          <a:xfrm rot="-5400000">
            <a:off x="7551351" y="1645920"/>
            <a:ext cx="2438399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5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比對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Font typeface="Cambria"/>
              <a:buNone/>
              <a:defRPr b="0" i="0" sz="46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9" name="Google Shape;49;p6"/>
          <p:cNvSpPr txBox="1"/>
          <p:nvPr>
            <p:ph idx="1" type="body"/>
          </p:nvPr>
        </p:nvSpPr>
        <p:spPr>
          <a:xfrm>
            <a:off x="457200" y="1535113"/>
            <a:ext cx="36576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6"/>
          <p:cNvSpPr txBox="1"/>
          <p:nvPr>
            <p:ph idx="2" type="body"/>
          </p:nvPr>
        </p:nvSpPr>
        <p:spPr>
          <a:xfrm>
            <a:off x="457200" y="2174875"/>
            <a:ext cx="365760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6"/>
          <p:cNvSpPr txBox="1"/>
          <p:nvPr>
            <p:ph idx="3" type="body"/>
          </p:nvPr>
        </p:nvSpPr>
        <p:spPr>
          <a:xfrm>
            <a:off x="4419600" y="1535113"/>
            <a:ext cx="36576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6"/>
          <p:cNvSpPr txBox="1"/>
          <p:nvPr>
            <p:ph idx="4" type="body"/>
          </p:nvPr>
        </p:nvSpPr>
        <p:spPr>
          <a:xfrm>
            <a:off x="4419600" y="2174875"/>
            <a:ext cx="365760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6"/>
          <p:cNvSpPr txBox="1"/>
          <p:nvPr>
            <p:ph idx="10" type="dt"/>
          </p:nvPr>
        </p:nvSpPr>
        <p:spPr>
          <a:xfrm rot="-5400000">
            <a:off x="7551351" y="1645920"/>
            <a:ext cx="2438399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6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6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只有標題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Font typeface="Cambria"/>
              <a:buNone/>
              <a:defRPr b="0" i="0" sz="46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8" name="Google Shape;58;p7"/>
          <p:cNvSpPr txBox="1"/>
          <p:nvPr>
            <p:ph idx="10" type="dt"/>
          </p:nvPr>
        </p:nvSpPr>
        <p:spPr>
          <a:xfrm rot="-5400000">
            <a:off x="7551351" y="1645920"/>
            <a:ext cx="2438399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7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7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 txBox="1"/>
          <p:nvPr>
            <p:ph idx="10" type="dt"/>
          </p:nvPr>
        </p:nvSpPr>
        <p:spPr>
          <a:xfrm rot="-5400000">
            <a:off x="7551351" y="1645920"/>
            <a:ext cx="2438399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8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8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含標題的內容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/>
          <p:nvPr>
            <p:ph type="title"/>
          </p:nvPr>
        </p:nvSpPr>
        <p:spPr>
          <a:xfrm>
            <a:off x="304801" y="5495544"/>
            <a:ext cx="7772400" cy="5943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mbria"/>
              <a:buNone/>
              <a:defRPr b="1" i="0" sz="22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" name="Google Shape;67;p9"/>
          <p:cNvSpPr txBox="1"/>
          <p:nvPr>
            <p:ph idx="1" type="body"/>
          </p:nvPr>
        </p:nvSpPr>
        <p:spPr>
          <a:xfrm>
            <a:off x="304799" y="6096000"/>
            <a:ext cx="7772401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9"/>
          <p:cNvSpPr txBox="1"/>
          <p:nvPr>
            <p:ph idx="10" type="dt"/>
          </p:nvPr>
        </p:nvSpPr>
        <p:spPr>
          <a:xfrm rot="-5400000">
            <a:off x="7551351" y="1645920"/>
            <a:ext cx="2438399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9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9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" name="Google Shape;71;p9"/>
          <p:cNvSpPr txBox="1"/>
          <p:nvPr>
            <p:ph idx="2" type="body"/>
          </p:nvPr>
        </p:nvSpPr>
        <p:spPr>
          <a:xfrm>
            <a:off x="304800" y="381000"/>
            <a:ext cx="7772400" cy="4942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68300" lvl="0" marL="45720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含標題的圖片" type="picTx">
  <p:cSld name="PICTURE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/>
          <p:nvPr>
            <p:ph type="title"/>
          </p:nvPr>
        </p:nvSpPr>
        <p:spPr>
          <a:xfrm>
            <a:off x="301752" y="5495278"/>
            <a:ext cx="7772400" cy="59462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mbria"/>
              <a:buNone/>
              <a:defRPr b="1" i="0" sz="22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4" name="Google Shape;74;p10"/>
          <p:cNvSpPr/>
          <p:nvPr>
            <p:ph idx="2" type="pic"/>
          </p:nvPr>
        </p:nvSpPr>
        <p:spPr>
          <a:xfrm>
            <a:off x="0" y="0"/>
            <a:ext cx="84582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0"/>
          <p:cNvSpPr txBox="1"/>
          <p:nvPr>
            <p:ph idx="1" type="body"/>
          </p:nvPr>
        </p:nvSpPr>
        <p:spPr>
          <a:xfrm>
            <a:off x="301752" y="6096000"/>
            <a:ext cx="7772400" cy="612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0"/>
          <p:cNvSpPr txBox="1"/>
          <p:nvPr>
            <p:ph idx="10" type="dt"/>
          </p:nvPr>
        </p:nvSpPr>
        <p:spPr>
          <a:xfrm rot="-5400000">
            <a:off x="7551351" y="1645920"/>
            <a:ext cx="2438399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0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" name="Google Shape;78;p10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chemeClr val="lt1"/>
            </a:gs>
            <a:gs pos="75000">
              <a:schemeClr val="lt1"/>
            </a:gs>
            <a:gs pos="100000">
              <a:srgbClr val="D8D8D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Font typeface="Cambria"/>
              <a:buNone/>
              <a:defRPr b="0" i="0" sz="46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68300" lvl="0" marL="45720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0" type="dt"/>
          </p:nvPr>
        </p:nvSpPr>
        <p:spPr>
          <a:xfrm rot="-5400000">
            <a:off x="7551351" y="1645920"/>
            <a:ext cx="2438399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87.jpg"/><Relationship Id="rId4" Type="http://schemas.openxmlformats.org/officeDocument/2006/relationships/image" Target="../media/image119.jp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88.png"/><Relationship Id="rId4" Type="http://schemas.openxmlformats.org/officeDocument/2006/relationships/image" Target="../media/image89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02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90.png"/><Relationship Id="rId4" Type="http://schemas.openxmlformats.org/officeDocument/2006/relationships/image" Target="../media/image91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93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95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92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9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18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99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94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96.png"/><Relationship Id="rId4" Type="http://schemas.openxmlformats.org/officeDocument/2006/relationships/image" Target="../media/image100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01.png"/><Relationship Id="rId4" Type="http://schemas.openxmlformats.org/officeDocument/2006/relationships/image" Target="../media/image98.png"/><Relationship Id="rId5" Type="http://schemas.openxmlformats.org/officeDocument/2006/relationships/image" Target="../media/image103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05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21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94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06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04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17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07.jp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08.png"/><Relationship Id="rId4" Type="http://schemas.openxmlformats.org/officeDocument/2006/relationships/image" Target="../media/image109.jp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11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10.png"/><Relationship Id="rId4" Type="http://schemas.openxmlformats.org/officeDocument/2006/relationships/image" Target="../media/image116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24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22.jp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38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12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14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15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28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20.png"/><Relationship Id="rId4" Type="http://schemas.openxmlformats.org/officeDocument/2006/relationships/image" Target="../media/image123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22.png"/><Relationship Id="rId4" Type="http://schemas.openxmlformats.org/officeDocument/2006/relationships/image" Target="../media/image1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25.png"/><Relationship Id="rId5" Type="http://schemas.openxmlformats.org/officeDocument/2006/relationships/image" Target="../media/image12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40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26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27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31.png"/><Relationship Id="rId4" Type="http://schemas.openxmlformats.org/officeDocument/2006/relationships/image" Target="../media/image133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29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34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30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2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jp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0.xm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32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3.xml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35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7.xml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8.xml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13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136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138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2.xml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3.xml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4.xml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139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6.xml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141.png"/><Relationship Id="rId4" Type="http://schemas.openxmlformats.org/officeDocument/2006/relationships/image" Target="../media/image142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143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14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146.jp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145.jpg"/><Relationship Id="rId4" Type="http://schemas.openxmlformats.org/officeDocument/2006/relationships/image" Target="../media/image147.jp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2.xml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4.xml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5.xml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148.pn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7.xml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8.xml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9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51.png"/><Relationship Id="rId6" Type="http://schemas.openxmlformats.org/officeDocument/2006/relationships/image" Target="../media/image19.jp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0.xml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1.xml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2.xml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151.jpg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149.jpg"/><Relationship Id="rId4" Type="http://schemas.openxmlformats.org/officeDocument/2006/relationships/image" Target="../media/image150.jpg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5.xml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152.pn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153.png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22.jp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9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80.jpg"/><Relationship Id="rId5" Type="http://schemas.openxmlformats.org/officeDocument/2006/relationships/image" Target="../media/image20.jpg"/><Relationship Id="rId6" Type="http://schemas.openxmlformats.org/officeDocument/2006/relationships/image" Target="../media/image23.jp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0.xml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1.xml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2.xml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3.xml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4.xml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5.xml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6.xml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7.xml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8.xml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15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jpg"/><Relationship Id="rId4" Type="http://schemas.openxmlformats.org/officeDocument/2006/relationships/image" Target="../media/image15.png"/><Relationship Id="rId5" Type="http://schemas.openxmlformats.org/officeDocument/2006/relationships/image" Target="../media/image27.pn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0.xml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1.xml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2.xml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3.xml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4.xml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5.xml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6.xml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7.xml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8.xml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9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0.xml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1.xml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2.xml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3.xml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4.xml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5.xml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6.xml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7.xml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8.xml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9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jpg"/><Relationship Id="rId4" Type="http://schemas.openxmlformats.org/officeDocument/2006/relationships/image" Target="../media/image31.png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0.xml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1.xml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2.xml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3.xml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4.xml"/></Relationships>
</file>

<file path=ppt/slides/_rels/slide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5.xml"/></Relationships>
</file>

<file path=ppt/slides/_rels/slide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6.xml"/><Relationship Id="rId3" Type="http://schemas.openxmlformats.org/officeDocument/2006/relationships/image" Target="../media/image159.png"/></Relationships>
</file>

<file path=ppt/slides/_rels/slide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7.xml"/></Relationships>
</file>

<file path=ppt/slides/_rels/slide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8.xml"/><Relationship Id="rId3" Type="http://schemas.openxmlformats.org/officeDocument/2006/relationships/image" Target="../media/image22.jpg"/></Relationships>
</file>

<file path=ppt/slides/_rels/slide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9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jpg"/></Relationships>
</file>

<file path=ppt/slides/_rels/slide2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0.xml"/><Relationship Id="rId3" Type="http://schemas.openxmlformats.org/officeDocument/2006/relationships/image" Target="../media/image156.png"/></Relationships>
</file>

<file path=ppt/slides/_rels/slide2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1.xml"/></Relationships>
</file>

<file path=ppt/slides/_rels/slide2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2.xml"/></Relationships>
</file>

<file path=ppt/slides/_rels/slide2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3.xml"/><Relationship Id="rId3" Type="http://schemas.openxmlformats.org/officeDocument/2006/relationships/image" Target="../media/image157.png"/></Relationships>
</file>

<file path=ppt/slides/_rels/slide2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4.xml"/><Relationship Id="rId3" Type="http://schemas.openxmlformats.org/officeDocument/2006/relationships/image" Target="../media/image155.jpg"/></Relationships>
</file>

<file path=ppt/slides/_rels/slide2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5.xml"/></Relationships>
</file>

<file path=ppt/slides/_rels/slide2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6.xml"/><Relationship Id="rId3" Type="http://schemas.openxmlformats.org/officeDocument/2006/relationships/image" Target="../media/image160.png"/></Relationships>
</file>

<file path=ppt/slides/_rels/slide2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7.xml"/><Relationship Id="rId3" Type="http://schemas.openxmlformats.org/officeDocument/2006/relationships/image" Target="../media/image163.png"/></Relationships>
</file>

<file path=ppt/slides/_rels/slide2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8.xml"/></Relationships>
</file>

<file path=ppt/slides/_rels/slide2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9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jpg"/><Relationship Id="rId4" Type="http://schemas.openxmlformats.org/officeDocument/2006/relationships/image" Target="../media/image35.png"/><Relationship Id="rId5" Type="http://schemas.openxmlformats.org/officeDocument/2006/relationships/image" Target="../media/image33.png"/></Relationships>
</file>

<file path=ppt/slides/_rels/slide2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0.xml"/><Relationship Id="rId3" Type="http://schemas.openxmlformats.org/officeDocument/2006/relationships/image" Target="../media/image158.jpg"/><Relationship Id="rId4" Type="http://schemas.openxmlformats.org/officeDocument/2006/relationships/image" Target="../media/image161.png"/></Relationships>
</file>

<file path=ppt/slides/_rels/slide2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1.xml"/></Relationships>
</file>

<file path=ppt/slides/_rels/slide2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2.xml"/></Relationships>
</file>

<file path=ppt/slides/_rels/slide2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3.xml"/><Relationship Id="rId3" Type="http://schemas.openxmlformats.org/officeDocument/2006/relationships/image" Target="../media/image162.png"/></Relationships>
</file>

<file path=ppt/slides/_rels/slide2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1.png"/><Relationship Id="rId4" Type="http://schemas.openxmlformats.org/officeDocument/2006/relationships/image" Target="../media/image54.png"/><Relationship Id="rId5" Type="http://schemas.openxmlformats.org/officeDocument/2006/relationships/image" Target="../media/image49.png"/><Relationship Id="rId6" Type="http://schemas.openxmlformats.org/officeDocument/2006/relationships/image" Target="../media/image5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2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python.org/" TargetMode="External"/><Relationship Id="rId4" Type="http://schemas.openxmlformats.org/officeDocument/2006/relationships/image" Target="../media/image4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2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6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8.jpg"/><Relationship Id="rId4" Type="http://schemas.openxmlformats.org/officeDocument/2006/relationships/image" Target="../media/image6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9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2.jp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85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86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22.jp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/>
          <p:nvPr>
            <p:ph type="ctrTitle"/>
          </p:nvPr>
        </p:nvSpPr>
        <p:spPr>
          <a:xfrm>
            <a:off x="-10606" y="2050515"/>
            <a:ext cx="9154606" cy="135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TQC+ Python 程式設計課程</a:t>
            </a:r>
            <a:endParaRPr b="0" i="0" sz="4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 txBox="1"/>
          <p:nvPr>
            <p:ph idx="1" type="subTitle"/>
          </p:nvPr>
        </p:nvSpPr>
        <p:spPr>
          <a:xfrm>
            <a:off x="0" y="5301208"/>
            <a:ext cx="9154606" cy="912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財團法人中華民國電腦技能基金會 總策劃</a:t>
            </a:r>
            <a:endParaRPr b="0" i="0" sz="2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descr="C:\Users\user\Desktop\pythonlogo.jpg" id="97" name="Google Shape;9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6582" y="3423879"/>
            <a:ext cx="2441442" cy="1647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22"/>
          <p:cNvGrpSpPr/>
          <p:nvPr/>
        </p:nvGrpSpPr>
        <p:grpSpPr>
          <a:xfrm>
            <a:off x="952384" y="1997004"/>
            <a:ext cx="5563831" cy="4456331"/>
            <a:chOff x="1979712" y="2135598"/>
            <a:chExt cx="3815317" cy="3106258"/>
          </a:xfrm>
        </p:grpSpPr>
        <p:pic>
          <p:nvPicPr>
            <p:cNvPr descr="https://i1.kknews.cc/SIG=37g7fu1/37r80000ns85po367r26.jpg" id="177" name="Google Shape;177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79712" y="2204864"/>
              <a:ext cx="3815317" cy="30369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" name="Google Shape;178;p22"/>
            <p:cNvSpPr/>
            <p:nvPr/>
          </p:nvSpPr>
          <p:spPr>
            <a:xfrm>
              <a:off x="2749897" y="2135598"/>
              <a:ext cx="540060" cy="303866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" name="Google Shape;179;p22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Python 趨勢</a:t>
            </a:r>
            <a:endParaRPr/>
          </a:p>
        </p:txBody>
      </p:sp>
      <p:sp>
        <p:nvSpPr>
          <p:cNvPr id="180" name="Google Shape;180;p22"/>
          <p:cNvSpPr txBox="1"/>
          <p:nvPr/>
        </p:nvSpPr>
        <p:spPr>
          <a:xfrm>
            <a:off x="360000" y="1440000"/>
            <a:ext cx="7956416" cy="418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美國頂尖大學程式語言課程使用的程式語言列表：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81" name="Google Shape;181;p22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2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12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流程控制簡介</a:t>
            </a:r>
            <a:endParaRPr/>
          </a:p>
        </p:txBody>
      </p:sp>
      <p:sp>
        <p:nvSpPr>
          <p:cNvPr id="1108" name="Google Shape;1108;p112"/>
          <p:cNvSpPr txBox="1"/>
          <p:nvPr>
            <p:ph idx="1" type="body"/>
          </p:nvPr>
        </p:nvSpPr>
        <p:spPr>
          <a:xfrm>
            <a:off x="360000" y="1440000"/>
            <a:ext cx="8100432" cy="5157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流程控制經常需要檢查/確認一些資料的結果是True或False來進行後續的流程處理。Python 假定任何「</a:t>
            </a:r>
            <a:r>
              <a:rPr b="0" i="0" lang="en-US" sz="1800" u="none" cap="none" strike="noStrik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非零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」和「</a:t>
            </a:r>
            <a:r>
              <a:rPr b="0" i="0" lang="en-US" sz="1800" u="none" cap="none" strike="noStrik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非null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」為True；如果是零或null，則假定為False。</a:t>
            </a:r>
            <a:endParaRPr/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原則上，以下的值會被視為False，其它的值則會被視為True：</a:t>
            </a:r>
            <a:endParaRPr/>
          </a:p>
          <a:p>
            <a:pPr indent="-285750" lvl="2" marL="65151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None。</a:t>
            </a:r>
            <a:endParaRPr/>
          </a:p>
          <a:p>
            <a:pPr indent="-285750" lvl="2" marL="65151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False。</a:t>
            </a:r>
            <a:endParaRPr/>
          </a:p>
          <a:p>
            <a:pPr indent="-285750" lvl="2" marL="65151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等於0的數值，例如0、0.0、0j。</a:t>
            </a:r>
            <a:endParaRPr/>
          </a:p>
          <a:p>
            <a:pPr indent="-285750" lvl="2" marL="65151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空的序列，例如 '' (空字串)、[ ] (空串列)、( ) (空序對)。</a:t>
            </a:r>
            <a:endParaRPr/>
          </a:p>
          <a:p>
            <a:pPr indent="-285750" lvl="2" marL="65151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空的對映，例如 { } (空集合)。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43179" lvl="0" marL="18288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9" name="Google Shape;1109;p112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112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113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if 選擇結構</a:t>
            </a:r>
            <a:endParaRPr/>
          </a:p>
        </p:txBody>
      </p:sp>
      <p:sp>
        <p:nvSpPr>
          <p:cNvPr id="1116" name="Google Shape;1116;p113"/>
          <p:cNvSpPr txBox="1"/>
          <p:nvPr>
            <p:ph idx="1" type="body"/>
          </p:nvPr>
        </p:nvSpPr>
        <p:spPr>
          <a:xfrm>
            <a:off x="343225" y="1040500"/>
            <a:ext cx="8244300" cy="51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if 選擇結構可以分成以下幾類型：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1" marL="640080" marR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「單向if」</a:t>
            </a:r>
            <a:r>
              <a:rPr b="0" i="0" lang="en-US" sz="1600" u="none" cap="none" strike="noStrik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(如果…就…)</a:t>
            </a:r>
            <a:endParaRPr/>
          </a:p>
          <a:p>
            <a:pPr indent="-342900" lvl="1" marL="640080" marR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「雙向if … else」 </a:t>
            </a:r>
            <a:r>
              <a:rPr b="0" i="0" lang="en-US" sz="1600" u="none" cap="none" strike="noStrik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(2選1)</a:t>
            </a:r>
            <a:endParaRPr/>
          </a:p>
          <a:p>
            <a:pPr indent="-342900" lvl="1" marL="640080" marR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「多向 if…elif…else」 </a:t>
            </a:r>
            <a:r>
              <a:rPr b="0" i="0" lang="en-US" sz="1600" u="none" cap="none" strike="noStrik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(多選1)</a:t>
            </a:r>
            <a:endParaRPr/>
          </a:p>
          <a:p>
            <a:pPr indent="-342900" lvl="1" marL="640080" marR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「巢狀if」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ython if statement" id="1117" name="Google Shape;1117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4153" y="3534476"/>
            <a:ext cx="2419350" cy="3057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ython if...else statement" id="1118" name="Google Shape;1118;p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3503" y="3539827"/>
            <a:ext cx="2390775" cy="30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113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113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14"/>
          <p:cNvSpPr txBox="1"/>
          <p:nvPr/>
        </p:nvSpPr>
        <p:spPr>
          <a:xfrm>
            <a:off x="537236" y="3356992"/>
            <a:ext cx="3044825" cy="757808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5405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if</a:t>
            </a: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i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condition </a:t>
            </a: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:</a:t>
            </a:r>
            <a:endParaRPr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</a:t>
            </a:r>
            <a:r>
              <a:rPr i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statement(s)</a:t>
            </a:r>
            <a:endParaRPr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1126" name="Google Shape;1126;p114"/>
          <p:cNvPicPr preferRelativeResize="0"/>
          <p:nvPr/>
        </p:nvPicPr>
        <p:blipFill rotWithShape="1">
          <a:blip r:embed="rId3">
            <a:alphaModFix/>
          </a:blip>
          <a:srcRect b="0" l="0" r="11554" t="0"/>
          <a:stretch/>
        </p:blipFill>
        <p:spPr>
          <a:xfrm>
            <a:off x="537236" y="4149080"/>
            <a:ext cx="3024188" cy="2405063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114"/>
          <p:cNvSpPr txBox="1"/>
          <p:nvPr/>
        </p:nvSpPr>
        <p:spPr>
          <a:xfrm>
            <a:off x="4131048" y="3366120"/>
            <a:ext cx="3455988" cy="1574155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x = 15</a:t>
            </a:r>
            <a:endParaRPr/>
          </a:p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y = 10</a:t>
            </a:r>
            <a:endParaRPr/>
          </a:p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if x &gt; y:</a:t>
            </a:r>
            <a:endParaRPr/>
          </a:p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z = x - y</a:t>
            </a:r>
            <a:endParaRPr/>
          </a:p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print("x比y大", z</a:t>
            </a:r>
            <a:r>
              <a:rPr b="1" lang="en-US" sz="1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)</a:t>
            </a:r>
            <a:endParaRPr/>
          </a:p>
        </p:txBody>
      </p:sp>
      <p:pic>
        <p:nvPicPr>
          <p:cNvPr id="1128" name="Google Shape;1128;p114"/>
          <p:cNvPicPr preferRelativeResize="0"/>
          <p:nvPr/>
        </p:nvPicPr>
        <p:blipFill rotWithShape="1">
          <a:blip r:embed="rId4">
            <a:alphaModFix/>
          </a:blip>
          <a:srcRect b="0" l="0" r="0" t="14273"/>
          <a:stretch/>
        </p:blipFill>
        <p:spPr>
          <a:xfrm>
            <a:off x="4142448" y="5243730"/>
            <a:ext cx="3455988" cy="128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114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if - 單向if (如果…就…)</a:t>
            </a:r>
            <a:endParaRPr b="0" i="0" sz="36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130" name="Google Shape;1130;p114"/>
          <p:cNvSpPr txBox="1"/>
          <p:nvPr>
            <p:ph idx="1" type="body"/>
          </p:nvPr>
        </p:nvSpPr>
        <p:spPr>
          <a:xfrm>
            <a:off x="360000" y="1440000"/>
            <a:ext cx="8100432" cy="29113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單向if的語法如下，意義是「如果…就…」，屬於單向選擇。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若條件式成立，就執行指定的敘述；若條件式不成立，就不執行指定的敘述。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statements(s)必須以if關鍵字為基準向右縮排至少一個空白，同時縮排要對齊，表示這些敘述是在if區塊內。</a:t>
            </a:r>
            <a:endParaRPr b="0" i="0" sz="1600" u="none" cap="none" strike="noStrike">
              <a:solidFill>
                <a:srgbClr val="FF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由於Python使用縮排來劃分程式的執行區塊，因此程式不能隨意縮排。</a:t>
            </a:r>
            <a:endParaRPr b="0" i="0" sz="1600" u="none" cap="none" strike="noStrike">
              <a:solidFill>
                <a:srgbClr val="FF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131" name="Google Shape;1131;p114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114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115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if - 單向if 範例</a:t>
            </a:r>
            <a:endParaRPr/>
          </a:p>
        </p:txBody>
      </p:sp>
      <p:pic>
        <p:nvPicPr>
          <p:cNvPr id="1138" name="Google Shape;1138;p115"/>
          <p:cNvPicPr preferRelativeResize="0"/>
          <p:nvPr/>
        </p:nvPicPr>
        <p:blipFill rotWithShape="1">
          <a:blip r:embed="rId3">
            <a:alphaModFix/>
          </a:blip>
          <a:srcRect b="43700" l="27950" r="44486" t="41180"/>
          <a:stretch/>
        </p:blipFill>
        <p:spPr>
          <a:xfrm>
            <a:off x="539551" y="1628800"/>
            <a:ext cx="4620513" cy="1584176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Google Shape;1139;p115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115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16"/>
          <p:cNvSpPr txBox="1"/>
          <p:nvPr/>
        </p:nvSpPr>
        <p:spPr>
          <a:xfrm>
            <a:off x="4150692" y="2924944"/>
            <a:ext cx="4120083" cy="140113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score = eval(input("請輸入數學分數 (0 ~ 100)："))</a:t>
            </a:r>
            <a:endParaRPr/>
          </a:p>
          <a:p>
            <a:pPr indent="6350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if score &gt;= 60:</a:t>
            </a:r>
            <a:endParaRPr/>
          </a:p>
          <a:p>
            <a:pPr indent="6350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print("及格！")</a:t>
            </a:r>
            <a:endParaRPr/>
          </a:p>
          <a:p>
            <a:pPr indent="6350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else:</a:t>
            </a:r>
            <a:endParaRPr/>
          </a:p>
          <a:p>
            <a:pPr indent="6350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print("不及格！")</a:t>
            </a:r>
            <a:endParaRPr/>
          </a:p>
        </p:txBody>
      </p:sp>
      <p:sp>
        <p:nvSpPr>
          <p:cNvPr id="1146" name="Google Shape;1146;p116"/>
          <p:cNvSpPr txBox="1"/>
          <p:nvPr/>
        </p:nvSpPr>
        <p:spPr>
          <a:xfrm>
            <a:off x="488328" y="3050096"/>
            <a:ext cx="3168650" cy="107042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5405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if </a:t>
            </a:r>
            <a:r>
              <a:rPr b="1" i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condition:</a:t>
            </a:r>
            <a:endParaRPr b="1" i="1"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</a:t>
            </a:r>
            <a:r>
              <a:rPr b="1" i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statements1</a:t>
            </a:r>
            <a:endParaRPr b="1" i="1"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5405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else:</a:t>
            </a:r>
            <a:endParaRPr b="1"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</a:t>
            </a:r>
            <a:r>
              <a:rPr b="1" i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statements2</a:t>
            </a:r>
            <a:endParaRPr b="1" i="1"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1147" name="Google Shape;1147;p116"/>
          <p:cNvPicPr preferRelativeResize="0"/>
          <p:nvPr/>
        </p:nvPicPr>
        <p:blipFill rotWithShape="1">
          <a:blip r:embed="rId3">
            <a:alphaModFix/>
          </a:blip>
          <a:srcRect b="0" l="0" r="10098" t="0"/>
          <a:stretch/>
        </p:blipFill>
        <p:spPr>
          <a:xfrm>
            <a:off x="488328" y="4193096"/>
            <a:ext cx="3168650" cy="237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116"/>
          <p:cNvPicPr preferRelativeResize="0"/>
          <p:nvPr/>
        </p:nvPicPr>
        <p:blipFill rotWithShape="1">
          <a:blip r:embed="rId4">
            <a:alphaModFix/>
          </a:blip>
          <a:srcRect b="0" l="0" r="0" t="7144"/>
          <a:stretch/>
        </p:blipFill>
        <p:spPr>
          <a:xfrm>
            <a:off x="4150693" y="4366984"/>
            <a:ext cx="3168650" cy="2090514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p116"/>
          <p:cNvSpPr txBox="1"/>
          <p:nvPr>
            <p:ph idx="1" type="body"/>
          </p:nvPr>
        </p:nvSpPr>
        <p:spPr>
          <a:xfrm>
            <a:off x="360000" y="1439999"/>
            <a:ext cx="8028424" cy="3357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雙向if的語法如下，意義是「如果…就…否則…」，屬於雙向選擇。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若條件式成立，就執行statements1，不執行statements2 。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若條件式不成立，就執行statements2，不執行statements1 。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一樣要遵守縮排的概念。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413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413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0" name="Google Shape;1150;p116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if...else - 雙向if (2選1)</a:t>
            </a:r>
            <a:endParaRPr b="0" i="0" sz="36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151" name="Google Shape;1151;p116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p116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" name="Google Shape;1157;p117"/>
          <p:cNvPicPr preferRelativeResize="0"/>
          <p:nvPr/>
        </p:nvPicPr>
        <p:blipFill rotWithShape="1">
          <a:blip r:embed="rId3">
            <a:alphaModFix/>
          </a:blip>
          <a:srcRect b="31099" l="28738" r="29524" t="39349"/>
          <a:stretch/>
        </p:blipFill>
        <p:spPr>
          <a:xfrm>
            <a:off x="539551" y="1484784"/>
            <a:ext cx="6508987" cy="2880320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117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if...else - 雙向if 範例</a:t>
            </a:r>
            <a:endParaRPr/>
          </a:p>
        </p:txBody>
      </p:sp>
      <p:sp>
        <p:nvSpPr>
          <p:cNvPr id="1159" name="Google Shape;1159;p117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117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118"/>
          <p:cNvSpPr txBox="1"/>
          <p:nvPr/>
        </p:nvSpPr>
        <p:spPr>
          <a:xfrm>
            <a:off x="457200" y="2852936"/>
            <a:ext cx="3106688" cy="3672408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5405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if</a:t>
            </a: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condition1</a:t>
            </a: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:</a:t>
            </a:r>
            <a:endParaRPr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statements1</a:t>
            </a:r>
            <a:endParaRPr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5405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elif</a:t>
            </a: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condition2</a:t>
            </a: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:</a:t>
            </a:r>
            <a:endParaRPr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statements2</a:t>
            </a:r>
            <a:endParaRPr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5405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elif</a:t>
            </a: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condition3</a:t>
            </a: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:</a:t>
            </a:r>
            <a:endParaRPr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statements3</a:t>
            </a:r>
            <a:endParaRPr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…</a:t>
            </a:r>
            <a:endParaRPr/>
          </a:p>
          <a:p>
            <a:pPr indent="65405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else:</a:t>
            </a:r>
            <a:endParaRPr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statementsN+1</a:t>
            </a:r>
            <a:endParaRPr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1166" name="Google Shape;1166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3928" y="2852936"/>
            <a:ext cx="4031065" cy="3456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118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if...elif...else - 多向if (多選1)</a:t>
            </a:r>
            <a:endParaRPr b="0" i="0" sz="36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168" name="Google Shape;1168;p118"/>
          <p:cNvSpPr txBox="1"/>
          <p:nvPr>
            <p:ph idx="1" type="body"/>
          </p:nvPr>
        </p:nvSpPr>
        <p:spPr>
          <a:xfrm>
            <a:off x="360000" y="1439999"/>
            <a:ext cx="8028424" cy="1628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◆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多向if的語法如下，意義是「如果…就…如果不是，那如果…」，屬於多向選擇。</a:t>
            </a:r>
            <a:endParaRPr b="0" i="0" sz="1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◆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elif 關鍵字是else if 的簡寫，可以沒有、一個或多個；相較之下，else區塊則是可以沒有或一個。</a:t>
            </a:r>
            <a:endParaRPr b="0" i="0" sz="1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◆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statements1~~~statmentsN+1 只有一組會被執行。</a:t>
            </a:r>
            <a:endParaRPr b="0" i="0" sz="1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◆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一樣要遵守縮排的概念。</a:t>
            </a:r>
            <a:endParaRPr b="0" i="0" sz="1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540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03200" lvl="0" marL="34290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9" name="Google Shape;1169;p118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118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119"/>
          <p:cNvSpPr txBox="1"/>
          <p:nvPr/>
        </p:nvSpPr>
        <p:spPr>
          <a:xfrm>
            <a:off x="360000" y="1440000"/>
            <a:ext cx="846047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當選擇超過兩種的時候使用if…elif(else if)…else的語法來決定執行區塊A或B或C…</a:t>
            </a:r>
            <a:endParaRPr/>
          </a:p>
        </p:txBody>
      </p:sp>
      <p:grpSp>
        <p:nvGrpSpPr>
          <p:cNvPr id="1176" name="Google Shape;1176;p119"/>
          <p:cNvGrpSpPr/>
          <p:nvPr/>
        </p:nvGrpSpPr>
        <p:grpSpPr>
          <a:xfrm>
            <a:off x="5711452" y="2022221"/>
            <a:ext cx="2590800" cy="3132835"/>
            <a:chOff x="729454" y="2047247"/>
            <a:chExt cx="2590800" cy="3132835"/>
          </a:xfrm>
        </p:grpSpPr>
        <p:sp>
          <p:nvSpPr>
            <p:cNvPr id="1177" name="Google Shape;1177;p119"/>
            <p:cNvSpPr/>
            <p:nvPr/>
          </p:nvSpPr>
          <p:spPr>
            <a:xfrm>
              <a:off x="729454" y="2047247"/>
              <a:ext cx="2590800" cy="3073400"/>
            </a:xfrm>
            <a:custGeom>
              <a:rect b="b" l="l" r="r" t="t"/>
              <a:pathLst>
                <a:path extrusionOk="0" h="3073400" w="2590800">
                  <a:moveTo>
                    <a:pt x="0" y="3073273"/>
                  </a:moveTo>
                  <a:lnTo>
                    <a:pt x="2590546" y="3073273"/>
                  </a:lnTo>
                  <a:lnTo>
                    <a:pt x="2590546" y="0"/>
                  </a:lnTo>
                  <a:lnTo>
                    <a:pt x="0" y="0"/>
                  </a:lnTo>
                  <a:lnTo>
                    <a:pt x="0" y="3073273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119"/>
            <p:cNvSpPr/>
            <p:nvPr/>
          </p:nvSpPr>
          <p:spPr>
            <a:xfrm>
              <a:off x="729454" y="2047247"/>
              <a:ext cx="2590800" cy="3073400"/>
            </a:xfrm>
            <a:custGeom>
              <a:rect b="b" l="l" r="r" t="t"/>
              <a:pathLst>
                <a:path extrusionOk="0" h="3073400" w="2590800">
                  <a:moveTo>
                    <a:pt x="0" y="3073271"/>
                  </a:moveTo>
                  <a:lnTo>
                    <a:pt x="2590551" y="3073271"/>
                  </a:lnTo>
                  <a:lnTo>
                    <a:pt x="2590551" y="0"/>
                  </a:lnTo>
                  <a:lnTo>
                    <a:pt x="0" y="0"/>
                  </a:lnTo>
                  <a:lnTo>
                    <a:pt x="0" y="3073271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119"/>
            <p:cNvSpPr txBox="1"/>
            <p:nvPr/>
          </p:nvSpPr>
          <p:spPr>
            <a:xfrm>
              <a:off x="810734" y="2114302"/>
              <a:ext cx="1713864" cy="30657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127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FFC000"/>
                  </a:solidFill>
                  <a:latin typeface="Calibri"/>
                  <a:ea typeface="Calibri"/>
                  <a:cs typeface="Calibri"/>
                  <a:sym typeface="Calibri"/>
                </a:rPr>
                <a:t>if  </a:t>
              </a:r>
              <a:r>
                <a:rPr b="1" lang="en-US" sz="2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Condition 1</a:t>
              </a:r>
              <a:r>
                <a:rPr b="1" lang="en-US" sz="2000">
                  <a:solidFill>
                    <a:srgbClr val="FFC000"/>
                  </a:solidFill>
                  <a:latin typeface="Calibri"/>
                  <a:ea typeface="Calibri"/>
                  <a:cs typeface="Calibri"/>
                  <a:sym typeface="Calibri"/>
                </a:rPr>
                <a:t>: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2413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FFC000"/>
                  </a:solidFill>
                  <a:latin typeface="Calibri"/>
                  <a:ea typeface="Calibri"/>
                  <a:cs typeface="Calibri"/>
                  <a:sym typeface="Calibri"/>
                </a:rPr>
                <a:t>suite 1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127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FFC000"/>
                  </a:solidFill>
                  <a:latin typeface="Calibri"/>
                  <a:ea typeface="Calibri"/>
                  <a:cs typeface="Calibri"/>
                  <a:sym typeface="Calibri"/>
                </a:rPr>
                <a:t>elif </a:t>
              </a:r>
              <a:r>
                <a:rPr b="1" lang="en-US" sz="2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Condition 2</a:t>
              </a:r>
              <a:r>
                <a:rPr b="1" lang="en-US" sz="2000">
                  <a:solidFill>
                    <a:srgbClr val="FFC000"/>
                  </a:solidFill>
                  <a:latin typeface="Calibri"/>
                  <a:ea typeface="Calibri"/>
                  <a:cs typeface="Calibri"/>
                  <a:sym typeface="Calibri"/>
                </a:rPr>
                <a:t>: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2413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FFC000"/>
                  </a:solidFill>
                  <a:latin typeface="Calibri"/>
                  <a:ea typeface="Calibri"/>
                  <a:cs typeface="Calibri"/>
                  <a:sym typeface="Calibri"/>
                </a:rPr>
                <a:t>suite 2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11176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0" marL="241300" marR="508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FFC000"/>
                  </a:solidFill>
                  <a:latin typeface="Calibri"/>
                  <a:ea typeface="Calibri"/>
                  <a:cs typeface="Calibri"/>
                  <a:sym typeface="Calibri"/>
                </a:rPr>
                <a:t>elif </a:t>
              </a:r>
              <a:r>
                <a:rPr b="1" lang="en-US" sz="2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Condition </a:t>
              </a:r>
              <a:r>
                <a:rPr b="1" lang="en-US" sz="2000">
                  <a:solidFill>
                    <a:srgbClr val="FFC000"/>
                  </a:solidFill>
                  <a:latin typeface="Calibri"/>
                  <a:ea typeface="Calibri"/>
                  <a:cs typeface="Calibri"/>
                  <a:sym typeface="Calibri"/>
                </a:rPr>
                <a:t>k:  suite K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11176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127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FFC000"/>
                  </a:solidFill>
                  <a:latin typeface="Calibri"/>
                  <a:ea typeface="Calibri"/>
                  <a:cs typeface="Calibri"/>
                  <a:sym typeface="Calibri"/>
                </a:rPr>
                <a:t>else: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2413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FFC000"/>
                  </a:solidFill>
                  <a:latin typeface="Calibri"/>
                  <a:ea typeface="Calibri"/>
                  <a:cs typeface="Calibri"/>
                  <a:sym typeface="Calibri"/>
                </a:rPr>
                <a:t>suite N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0" name="Google Shape;1180;p119"/>
          <p:cNvSpPr txBox="1"/>
          <p:nvPr/>
        </p:nvSpPr>
        <p:spPr>
          <a:xfrm>
            <a:off x="580546" y="2072132"/>
            <a:ext cx="4999566" cy="21321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400050" marR="50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➢"/>
            </a:pPr>
            <a:r>
              <a:rPr lang="en-US" sz="14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當條件(condition k)成立時  (True), 執行冒號後面的suite K  程式碼, 執行完後跳到suite N之後一行敘述執行</a:t>
            </a:r>
            <a:endParaRPr sz="14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85750" lvl="0" marL="40005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➢"/>
            </a:pPr>
            <a:r>
              <a:rPr lang="en-US" sz="14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若條件(condition k)不成立(False), 則往下開始判斷condition K+1</a:t>
            </a:r>
            <a:endParaRPr/>
          </a:p>
          <a:p>
            <a:pPr indent="-285750" lvl="0" marL="40005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➢"/>
            </a:pPr>
            <a:r>
              <a:rPr lang="en-US" sz="14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所有condition皆不成立則執行suite N 程式碼</a:t>
            </a:r>
            <a:endParaRPr sz="14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85750" lvl="0" marL="40005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➢"/>
            </a:pPr>
            <a:r>
              <a:rPr lang="en-US" sz="14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用多個condition來決定做那個suite </a:t>
            </a:r>
            <a:endParaRPr/>
          </a:p>
        </p:txBody>
      </p:sp>
      <p:sp>
        <p:nvSpPr>
          <p:cNvPr id="1181" name="Google Shape;1181;p119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if...elif...else - 多向if (多選1)</a:t>
            </a:r>
            <a:endParaRPr b="0" i="0" sz="36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182" name="Google Shape;1182;p119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3" name="Google Shape;1183;p119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20"/>
          <p:cNvSpPr txBox="1"/>
          <p:nvPr/>
        </p:nvSpPr>
        <p:spPr>
          <a:xfrm>
            <a:off x="1619672" y="1417638"/>
            <a:ext cx="4330824" cy="2736304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score = eval(input("請輸入數學分數 (0 ~ 100)："))</a:t>
            </a:r>
            <a:endParaRPr/>
          </a:p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score &gt;= 90:</a:t>
            </a:r>
            <a:endParaRPr/>
          </a:p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print("優等")</a:t>
            </a:r>
            <a:endParaRPr/>
          </a:p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elif score &lt; 90 and score &gt;= 80:</a:t>
            </a:r>
            <a:endParaRPr/>
          </a:p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print("甲等")</a:t>
            </a:r>
            <a:endParaRPr/>
          </a:p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elif score &lt; 80 and score &gt;= 70:</a:t>
            </a:r>
            <a:endParaRPr/>
          </a:p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print("乙等")</a:t>
            </a:r>
            <a:endParaRPr/>
          </a:p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elif score &lt; 70 and score &gt;= 60:</a:t>
            </a:r>
            <a:endParaRPr/>
          </a:p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print("丙等")</a:t>
            </a:r>
            <a:endParaRPr/>
          </a:p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else:</a:t>
            </a:r>
            <a:endParaRPr/>
          </a:p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print("不及格")</a:t>
            </a:r>
            <a:endParaRPr/>
          </a:p>
        </p:txBody>
      </p:sp>
      <p:pic>
        <p:nvPicPr>
          <p:cNvPr id="1189" name="Google Shape;1189;p120"/>
          <p:cNvPicPr preferRelativeResize="0"/>
          <p:nvPr/>
        </p:nvPicPr>
        <p:blipFill rotWithShape="1">
          <a:blip r:embed="rId3">
            <a:alphaModFix/>
          </a:blip>
          <a:srcRect b="0" l="0" r="0" t="12572"/>
          <a:stretch/>
        </p:blipFill>
        <p:spPr>
          <a:xfrm>
            <a:off x="971600" y="4329013"/>
            <a:ext cx="6044590" cy="2222697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120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if...elif...else - 多向if 範例</a:t>
            </a:r>
            <a:endParaRPr/>
          </a:p>
        </p:txBody>
      </p:sp>
      <p:sp>
        <p:nvSpPr>
          <p:cNvPr id="1191" name="Google Shape;1191;p120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2" name="Google Shape;1192;p120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21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if...elif...else - 多向if 範例</a:t>
            </a:r>
            <a:endParaRPr/>
          </a:p>
        </p:txBody>
      </p:sp>
      <p:pic>
        <p:nvPicPr>
          <p:cNvPr id="1198" name="Google Shape;1198;p121"/>
          <p:cNvPicPr preferRelativeResize="0"/>
          <p:nvPr/>
        </p:nvPicPr>
        <p:blipFill rotWithShape="1">
          <a:blip r:embed="rId3">
            <a:alphaModFix/>
          </a:blip>
          <a:srcRect b="24801" l="27951" r="32674" t="38000"/>
          <a:stretch/>
        </p:blipFill>
        <p:spPr>
          <a:xfrm>
            <a:off x="539552" y="1556792"/>
            <a:ext cx="6463270" cy="3816424"/>
          </a:xfrm>
          <a:prstGeom prst="rect">
            <a:avLst/>
          </a:prstGeom>
          <a:noFill/>
          <a:ln>
            <a:noFill/>
          </a:ln>
        </p:spPr>
      </p:pic>
      <p:sp>
        <p:nvSpPr>
          <p:cNvPr id="1199" name="Google Shape;1199;p121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121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TIOBE 程式語言排名</a:t>
            </a:r>
            <a:endParaRPr/>
          </a:p>
        </p:txBody>
      </p:sp>
      <p:sp>
        <p:nvSpPr>
          <p:cNvPr id="188" name="Google Shape;188;p23"/>
          <p:cNvSpPr/>
          <p:nvPr/>
        </p:nvSpPr>
        <p:spPr>
          <a:xfrm>
            <a:off x="682625" y="3670895"/>
            <a:ext cx="717550" cy="13652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畫面剪輯" id="189" name="Google Shape;18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000" y="1440000"/>
            <a:ext cx="7845425" cy="40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"/>
          <p:cNvSpPr/>
          <p:nvPr/>
        </p:nvSpPr>
        <p:spPr>
          <a:xfrm>
            <a:off x="396625" y="3336435"/>
            <a:ext cx="7772400" cy="28733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Google Shape;191;p23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3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122"/>
          <p:cNvSpPr txBox="1"/>
          <p:nvPr/>
        </p:nvSpPr>
        <p:spPr>
          <a:xfrm>
            <a:off x="360000" y="1440000"/>
            <a:ext cx="7920038" cy="4486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巢狀if指的是if敘述裡面包含其它if敘述，而且沒有深度的限制。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因為沒有深度的限制，因此縮排層級一定要正確，才不會發生錯誤。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如欲避免深度過深不易閱讀，建議還是採取多向 if…elif…else。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206" name="Google Shape;1206;p122"/>
          <p:cNvSpPr txBox="1"/>
          <p:nvPr/>
        </p:nvSpPr>
        <p:spPr>
          <a:xfrm>
            <a:off x="509226" y="2924944"/>
            <a:ext cx="4335462" cy="3456384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score = eval(input("請輸入數學分數 (0 ~ 100)："))</a:t>
            </a:r>
            <a:endParaRPr/>
          </a:p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score &gt;= 90:</a:t>
            </a:r>
            <a:endParaRPr/>
          </a:p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print("優等")</a:t>
            </a:r>
            <a:endParaRPr/>
          </a:p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else:</a:t>
            </a:r>
            <a:endParaRPr/>
          </a:p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if score &gt;= 80:</a:t>
            </a:r>
            <a:endParaRPr/>
          </a:p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print("甲等")</a:t>
            </a:r>
            <a:endParaRPr/>
          </a:p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else:</a:t>
            </a:r>
            <a:endParaRPr/>
          </a:p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if score &gt;= 70:</a:t>
            </a:r>
            <a:endParaRPr/>
          </a:p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  print("乙等")</a:t>
            </a:r>
            <a:endParaRPr/>
          </a:p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else:</a:t>
            </a:r>
            <a:endParaRPr/>
          </a:p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  if score &gt;= 60:</a:t>
            </a:r>
            <a:endParaRPr/>
          </a:p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      print("丙等")</a:t>
            </a:r>
            <a:endParaRPr/>
          </a:p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  else:</a:t>
            </a:r>
            <a:endParaRPr/>
          </a:p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      print("不及格")</a:t>
            </a:r>
            <a:endParaRPr/>
          </a:p>
        </p:txBody>
      </p:sp>
      <p:pic>
        <p:nvPicPr>
          <p:cNvPr id="1207" name="Google Shape;1207;p122"/>
          <p:cNvPicPr preferRelativeResize="0"/>
          <p:nvPr/>
        </p:nvPicPr>
        <p:blipFill rotWithShape="1">
          <a:blip r:embed="rId3">
            <a:alphaModFix/>
          </a:blip>
          <a:srcRect b="0" l="0" r="0" t="13237"/>
          <a:stretch/>
        </p:blipFill>
        <p:spPr>
          <a:xfrm>
            <a:off x="3159944" y="3573016"/>
            <a:ext cx="4917256" cy="1914697"/>
          </a:xfrm>
          <a:prstGeom prst="rect">
            <a:avLst/>
          </a:prstGeom>
          <a:noFill/>
          <a:ln>
            <a:noFill/>
          </a:ln>
        </p:spPr>
      </p:pic>
      <p:sp>
        <p:nvSpPr>
          <p:cNvPr id="1208" name="Google Shape;1208;p122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if - 巢狀if</a:t>
            </a:r>
            <a:endParaRPr b="0" i="0" sz="36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209" name="Google Shape;1209;p122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122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123"/>
          <p:cNvSpPr txBox="1"/>
          <p:nvPr/>
        </p:nvSpPr>
        <p:spPr>
          <a:xfrm>
            <a:off x="360000" y="1440000"/>
            <a:ext cx="7956416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請使用選擇敘述撰寫一程式，讓使用者輸入兩個整數a、b，然後再輸入一算術運算子（+、-、*、/、//、%），輸出這兩個數以及其經過運算後的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結果。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270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270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216" name="Google Shape;1216;p123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Exercise 2.</a:t>
            </a:r>
            <a:endParaRPr sz="3600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7" name="Google Shape;1217;p123"/>
          <p:cNvPicPr preferRelativeResize="0"/>
          <p:nvPr/>
        </p:nvPicPr>
        <p:blipFill rotWithShape="1">
          <a:blip r:embed="rId3">
            <a:alphaModFix/>
          </a:blip>
          <a:srcRect b="20657" l="20100" r="27422" t="32680"/>
          <a:stretch/>
        </p:blipFill>
        <p:spPr>
          <a:xfrm>
            <a:off x="107504" y="3068960"/>
            <a:ext cx="5045984" cy="2804291"/>
          </a:xfrm>
          <a:prstGeom prst="rect">
            <a:avLst/>
          </a:prstGeom>
          <a:noFill/>
          <a:ln>
            <a:noFill/>
          </a:ln>
        </p:spPr>
      </p:pic>
      <p:sp>
        <p:nvSpPr>
          <p:cNvPr id="1218" name="Google Shape;1218;p123"/>
          <p:cNvSpPr/>
          <p:nvPr/>
        </p:nvSpPr>
        <p:spPr>
          <a:xfrm>
            <a:off x="5292080" y="2624445"/>
            <a:ext cx="3024336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 = eval(input('a = '))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b = eval(input('b = '))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opr = input('operator = ')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ans = 0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 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if opr == '+': ans = a + b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elif opr == '-': ans = a - b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elif opr == '*': ans = a * b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elif opr == '/': ans = a / b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elif opr == '//':ans = a // b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elif opr == '%': ans = a % b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 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print(ans)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9" name="Google Shape;1219;p123"/>
          <p:cNvSpPr/>
          <p:nvPr/>
        </p:nvSpPr>
        <p:spPr>
          <a:xfrm>
            <a:off x="6084168" y="2286859"/>
            <a:ext cx="11079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解題參考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0" name="Google Shape;1220;p123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1" name="Google Shape;1221;p123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24"/>
          <p:cNvSpPr txBox="1"/>
          <p:nvPr/>
        </p:nvSpPr>
        <p:spPr>
          <a:xfrm>
            <a:off x="360000" y="1440000"/>
            <a:ext cx="8100432" cy="1661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當需要重複進⾏運算的時候使⽤迴圈 (for/while)</a:t>
            </a:r>
            <a:endParaRPr/>
          </a:p>
          <a:p>
            <a:pPr indent="-285750" lvl="1" marL="857250" marR="18288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當重複的次數可以清楚被計算或當迭代的表現明顯時使⽤for迴圈。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85750" lvl="1" marL="857250" marR="508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當重複的次數難以計算(但條件清楚)或是有條件的重複時使⽤while迴圈。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227" name="Google Shape;1227;p124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lang="en-US" sz="3600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迴圈的使用時機</a:t>
            </a:r>
            <a:endParaRPr/>
          </a:p>
        </p:txBody>
      </p:sp>
      <p:pic>
        <p:nvPicPr>
          <p:cNvPr descr="「for while 迴圈」的圖片搜尋結果" id="1228" name="Google Shape;1228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584" y="3501008"/>
            <a:ext cx="2592288" cy="30756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4xsc.com/wp-content/uploads/2016/09/ch05-4.png" id="1229" name="Google Shape;1229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3968" y="3501008"/>
            <a:ext cx="2592288" cy="3075687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124"/>
          <p:cNvSpPr/>
          <p:nvPr/>
        </p:nvSpPr>
        <p:spPr>
          <a:xfrm>
            <a:off x="1403648" y="3212976"/>
            <a:ext cx="97975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for 迴圈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1" name="Google Shape;1231;p124"/>
          <p:cNvSpPr/>
          <p:nvPr/>
        </p:nvSpPr>
        <p:spPr>
          <a:xfrm>
            <a:off x="4932040" y="3212976"/>
            <a:ext cx="12362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while 迴圈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2" name="Google Shape;1232;p124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124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125"/>
          <p:cNvSpPr txBox="1"/>
          <p:nvPr>
            <p:ph idx="1" type="body"/>
          </p:nvPr>
        </p:nvSpPr>
        <p:spPr>
          <a:xfrm>
            <a:off x="360000" y="1440000"/>
            <a:ext cx="5699125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while的語法如下：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just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9" name="Google Shape;1239;p125"/>
          <p:cNvSpPr txBox="1"/>
          <p:nvPr/>
        </p:nvSpPr>
        <p:spPr>
          <a:xfrm>
            <a:off x="4438396" y="2298428"/>
            <a:ext cx="3590925" cy="1366838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 = 0				</a:t>
            </a:r>
            <a:endParaRPr/>
          </a:p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while i &lt; 5:		</a:t>
            </a:r>
            <a:endParaRPr/>
          </a:p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print(i)	</a:t>
            </a:r>
            <a:endParaRPr/>
          </a:p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i = i + 1	</a:t>
            </a:r>
            <a:endParaRPr/>
          </a:p>
        </p:txBody>
      </p:sp>
      <p:sp>
        <p:nvSpPr>
          <p:cNvPr id="1240" name="Google Shape;1240;p125"/>
          <p:cNvSpPr txBox="1"/>
          <p:nvPr/>
        </p:nvSpPr>
        <p:spPr>
          <a:xfrm>
            <a:off x="502983" y="2298428"/>
            <a:ext cx="3302000" cy="827088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5405" lvl="0" marL="0" marR="0" rt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while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condition</a:t>
            </a:r>
            <a:r>
              <a:rPr b="1"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63500" lvl="0" marL="0" marR="0" rt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i="1"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statements1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65405" lvl="0" marL="0" marR="0" rt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[else: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63500" lvl="0" marL="0" marR="0" rt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i="1"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statements2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1" name="Google Shape;1241;p125"/>
          <p:cNvPicPr preferRelativeResize="0"/>
          <p:nvPr/>
        </p:nvPicPr>
        <p:blipFill rotWithShape="1">
          <a:blip r:embed="rId3">
            <a:alphaModFix/>
          </a:blip>
          <a:srcRect b="0" l="0" r="0" t="11280"/>
          <a:stretch/>
        </p:blipFill>
        <p:spPr>
          <a:xfrm>
            <a:off x="4446333" y="3876812"/>
            <a:ext cx="3575050" cy="1916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2" name="Google Shape;1242;p125"/>
          <p:cNvPicPr preferRelativeResize="0"/>
          <p:nvPr/>
        </p:nvPicPr>
        <p:blipFill rotWithShape="1">
          <a:blip r:embed="rId4">
            <a:alphaModFix/>
          </a:blip>
          <a:srcRect b="0" l="2703" r="4167" t="0"/>
          <a:stretch/>
        </p:blipFill>
        <p:spPr>
          <a:xfrm>
            <a:off x="502983" y="3345769"/>
            <a:ext cx="3311525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125"/>
          <p:cNvSpPr txBox="1"/>
          <p:nvPr/>
        </p:nvSpPr>
        <p:spPr>
          <a:xfrm>
            <a:off x="4320000" y="1440001"/>
            <a:ext cx="4098925" cy="620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例如：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244" name="Google Shape;1244;p125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while 迴圈 </a:t>
            </a:r>
            <a:endParaRPr b="0" i="0" sz="36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245" name="Google Shape;1245;p125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Google Shape;1246;p125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126"/>
          <p:cNvSpPr txBox="1"/>
          <p:nvPr/>
        </p:nvSpPr>
        <p:spPr>
          <a:xfrm>
            <a:off x="2771800" y="1530577"/>
            <a:ext cx="5462885" cy="1655762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answer = input("請輸入「快樂」的英文：")</a:t>
            </a:r>
            <a:endParaRPr/>
          </a:p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while answer.upper() != "HAPPY": </a:t>
            </a:r>
            <a:endParaRPr/>
          </a:p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answer = input("答錯了，請重新輸入「快樂」的英文：")</a:t>
            </a:r>
            <a:endParaRPr/>
          </a:p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else:</a:t>
            </a:r>
            <a:endParaRPr/>
          </a:p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print("答對了！")</a:t>
            </a:r>
            <a:endParaRPr/>
          </a:p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/>
          </a:p>
        </p:txBody>
      </p:sp>
      <p:pic>
        <p:nvPicPr>
          <p:cNvPr id="1252" name="Google Shape;1252;p126"/>
          <p:cNvPicPr preferRelativeResize="0"/>
          <p:nvPr/>
        </p:nvPicPr>
        <p:blipFill rotWithShape="1">
          <a:blip r:embed="rId3">
            <a:alphaModFix/>
          </a:blip>
          <a:srcRect b="0" l="0" r="0" t="10000"/>
          <a:stretch/>
        </p:blipFill>
        <p:spPr>
          <a:xfrm>
            <a:off x="2771800" y="3361588"/>
            <a:ext cx="5514379" cy="2875723"/>
          </a:xfrm>
          <a:prstGeom prst="rect">
            <a:avLst/>
          </a:prstGeom>
          <a:noFill/>
          <a:ln>
            <a:noFill/>
          </a:ln>
        </p:spPr>
      </p:pic>
      <p:sp>
        <p:nvSpPr>
          <p:cNvPr id="1253" name="Google Shape;1253;p126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while 迴圈 範例 </a:t>
            </a:r>
            <a:endParaRPr b="0" i="0" sz="36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254" name="Google Shape;1254;p126"/>
          <p:cNvSpPr/>
          <p:nvPr/>
        </p:nvSpPr>
        <p:spPr>
          <a:xfrm>
            <a:off x="539552" y="1484784"/>
            <a:ext cx="1776434" cy="165576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5" name="Google Shape;1255;p126"/>
          <p:cNvPicPr preferRelativeResize="0"/>
          <p:nvPr/>
        </p:nvPicPr>
        <p:blipFill rotWithShape="1">
          <a:blip r:embed="rId5">
            <a:alphaModFix/>
          </a:blip>
          <a:srcRect b="34572" l="10625" r="77563" t="40195"/>
          <a:stretch/>
        </p:blipFill>
        <p:spPr>
          <a:xfrm>
            <a:off x="539552" y="3356992"/>
            <a:ext cx="2157435" cy="2880320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Google Shape;1256;p126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7" name="Google Shape;1257;p126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27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while 迴圈 範例 </a:t>
            </a:r>
            <a:endParaRPr b="0" i="0" sz="36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263" name="Google Shape;1263;p127"/>
          <p:cNvSpPr txBox="1"/>
          <p:nvPr/>
        </p:nvSpPr>
        <p:spPr>
          <a:xfrm>
            <a:off x="360000" y="1440000"/>
            <a:ext cx="7854315" cy="2506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-228600" lvl="0" marL="3429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1264" name="Google Shape;1264;p127"/>
          <p:cNvPicPr preferRelativeResize="0"/>
          <p:nvPr/>
        </p:nvPicPr>
        <p:blipFill rotWithShape="1">
          <a:blip r:embed="rId3">
            <a:alphaModFix/>
          </a:blip>
          <a:srcRect b="42687" l="22438" r="37400" t="37671"/>
          <a:stretch/>
        </p:blipFill>
        <p:spPr>
          <a:xfrm>
            <a:off x="457200" y="1528965"/>
            <a:ext cx="7826329" cy="2328524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p127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6" name="Google Shape;1266;p127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128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while 迴圈 </a:t>
            </a:r>
            <a:endParaRPr b="0" i="0" sz="36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272" name="Google Shape;1272;p128"/>
          <p:cNvSpPr txBox="1"/>
          <p:nvPr/>
        </p:nvSpPr>
        <p:spPr>
          <a:xfrm>
            <a:off x="360000" y="1440000"/>
            <a:ext cx="7854315" cy="4289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-342900" lvl="0" marL="3429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若不想讓 else 執行，必須在 while 中因為 break 而中斷迴圈。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273" name="Google Shape;1273;p128"/>
          <p:cNvSpPr/>
          <p:nvPr/>
        </p:nvSpPr>
        <p:spPr>
          <a:xfrm>
            <a:off x="107504" y="1988840"/>
            <a:ext cx="8208912" cy="50405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4" name="Google Shape;1274;p128"/>
          <p:cNvSpPr/>
          <p:nvPr/>
        </p:nvSpPr>
        <p:spPr>
          <a:xfrm>
            <a:off x="91645" y="6435334"/>
            <a:ext cx="8122670" cy="16201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5" name="Google Shape;1275;p128"/>
          <p:cNvPicPr preferRelativeResize="0"/>
          <p:nvPr/>
        </p:nvPicPr>
        <p:blipFill rotWithShape="1">
          <a:blip r:embed="rId3">
            <a:alphaModFix/>
          </a:blip>
          <a:srcRect b="18500" l="18500" r="56299" t="41180"/>
          <a:stretch/>
        </p:blipFill>
        <p:spPr>
          <a:xfrm>
            <a:off x="611560" y="1980159"/>
            <a:ext cx="4392488" cy="43924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p128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7" name="Google Shape;1277;p128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129"/>
          <p:cNvSpPr txBox="1"/>
          <p:nvPr>
            <p:ph idx="1" type="body"/>
          </p:nvPr>
        </p:nvSpPr>
        <p:spPr>
          <a:xfrm>
            <a:off x="360000" y="1440000"/>
            <a:ext cx="7956416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每一次對過程的重複被稱為一次「迭代」，而每一次迭代得到的結果會被用來作為下一次迭代的初始值。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迭代是重複過程的活動，其目的通常是為了接近到達所需的目標或結果。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重複執行相同動作是電腦的專長。但若每執行一次，就要撰寫一個敘述，那麼程式會變得相當冗長。而 for 迴圈 (for loop)就是解決重複執行的方式。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just">
              <a:spcBef>
                <a:spcPts val="10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36609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3" name="Google Shape;1283;p129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for 迴圈 </a:t>
            </a:r>
            <a:endParaRPr b="0" i="0" sz="36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descr="「for while 迴圈」的圖片搜尋結果" id="1284" name="Google Shape;1284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3445" y="3691357"/>
            <a:ext cx="2349525" cy="2787654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p129"/>
          <p:cNvSpPr/>
          <p:nvPr/>
        </p:nvSpPr>
        <p:spPr>
          <a:xfrm>
            <a:off x="3777322" y="6294345"/>
            <a:ext cx="97975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for 迴圈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Google Shape;1286;p129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7" name="Google Shape;1287;p129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130"/>
          <p:cNvSpPr txBox="1"/>
          <p:nvPr>
            <p:ph idx="1" type="body"/>
          </p:nvPr>
        </p:nvSpPr>
        <p:spPr>
          <a:xfrm>
            <a:off x="360000" y="1440000"/>
            <a:ext cx="7956416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我們通常會使用控制變數來控制 for 迴圈的執行次數，所以  for 迴圈又稱為「計數迴圈」，而此控制變數則稱為「計數器」。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just">
              <a:spcBef>
                <a:spcPts val="10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36609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36609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3" name="Google Shape;1293;p130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for 迴圈 </a:t>
            </a:r>
            <a:endParaRPr b="0" i="0" sz="36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1294" name="Google Shape;1294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1720" y="2348880"/>
            <a:ext cx="3816424" cy="4167268"/>
          </a:xfrm>
          <a:prstGeom prst="rect">
            <a:avLst/>
          </a:prstGeom>
          <a:noFill/>
          <a:ln>
            <a:noFill/>
          </a:ln>
        </p:spPr>
      </p:pic>
      <p:sp>
        <p:nvSpPr>
          <p:cNvPr id="1295" name="Google Shape;1295;p130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6" name="Google Shape;1296;p130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131"/>
          <p:cNvSpPr txBox="1"/>
          <p:nvPr>
            <p:ph idx="1" type="body"/>
          </p:nvPr>
        </p:nvSpPr>
        <p:spPr>
          <a:xfrm>
            <a:off x="360000" y="1440000"/>
            <a:ext cx="7715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for的語法如下，用來針對可迭代的物件進行重複運算：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just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36609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36609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36609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例如：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302" name="Google Shape;1302;p131"/>
          <p:cNvSpPr txBox="1"/>
          <p:nvPr/>
        </p:nvSpPr>
        <p:spPr>
          <a:xfrm>
            <a:off x="446107" y="1988840"/>
            <a:ext cx="3814762" cy="1296144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540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for</a:t>
            </a: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i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var</a:t>
            </a: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in</a:t>
            </a: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i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iterator</a:t>
            </a: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:</a:t>
            </a:r>
            <a:endParaRPr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</a:t>
            </a:r>
            <a:r>
              <a:rPr i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statements1</a:t>
            </a:r>
            <a:endParaRPr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5405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[else:</a:t>
            </a:r>
            <a:endParaRPr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</a:t>
            </a:r>
            <a:r>
              <a:rPr i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statements2</a:t>
            </a: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]</a:t>
            </a:r>
            <a:endParaRPr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1303" name="Google Shape;1303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2378" y="1988840"/>
            <a:ext cx="3816350" cy="4167188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131"/>
          <p:cNvSpPr txBox="1"/>
          <p:nvPr/>
        </p:nvSpPr>
        <p:spPr>
          <a:xfrm>
            <a:off x="446107" y="3933056"/>
            <a:ext cx="3814762" cy="2664296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list(</a:t>
            </a: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range(5)</a:t>
            </a: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)</a:t>
            </a:r>
            <a:endParaRPr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[0, 1, 2, 3, 4]</a:t>
            </a:r>
            <a:endParaRPr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list(</a:t>
            </a: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range(1, 10, 2)</a:t>
            </a: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)</a:t>
            </a:r>
            <a:endParaRPr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[1, 3, 5, 7, 9]</a:t>
            </a:r>
            <a:endParaRPr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list(</a:t>
            </a: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range(10, -10, -2)</a:t>
            </a: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)</a:t>
            </a:r>
            <a:endParaRPr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[10, 8, 6, 4, 2, 0, -2, -4, -6, -8]</a:t>
            </a:r>
            <a:endParaRPr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305" name="Google Shape;1305;p131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for 迴圈 </a:t>
            </a:r>
            <a:endParaRPr b="0" i="0" sz="36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306" name="Google Shape;1306;p131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7" name="Google Shape;1307;p131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TIOBE 程式語言排名</a:t>
            </a:r>
            <a:endParaRPr/>
          </a:p>
        </p:txBody>
      </p:sp>
      <p:pic>
        <p:nvPicPr>
          <p:cNvPr id="198" name="Google Shape;198;p24"/>
          <p:cNvPicPr preferRelativeResize="0"/>
          <p:nvPr/>
        </p:nvPicPr>
        <p:blipFill rotWithShape="1">
          <a:blip r:embed="rId3">
            <a:alphaModFix/>
          </a:blip>
          <a:srcRect b="37860" l="24912" r="25587" t="28580"/>
          <a:stretch/>
        </p:blipFill>
        <p:spPr>
          <a:xfrm>
            <a:off x="360000" y="1440000"/>
            <a:ext cx="7812400" cy="3310418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4"/>
          <p:cNvSpPr/>
          <p:nvPr/>
        </p:nvSpPr>
        <p:spPr>
          <a:xfrm>
            <a:off x="381123" y="2924944"/>
            <a:ext cx="7772400" cy="28733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" name="Google Shape;200;p24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4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32"/>
          <p:cNvSpPr txBox="1"/>
          <p:nvPr>
            <p:ph idx="1" type="body"/>
          </p:nvPr>
        </p:nvSpPr>
        <p:spPr>
          <a:xfrm>
            <a:off x="360000" y="1440000"/>
            <a:ext cx="8028424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我們可以使用Python內建的range() 函式來產生 range 物件，其語法如下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313" name="Google Shape;1313;p132"/>
          <p:cNvSpPr txBox="1"/>
          <p:nvPr/>
        </p:nvSpPr>
        <p:spPr>
          <a:xfrm>
            <a:off x="827584" y="1941655"/>
            <a:ext cx="4167188" cy="792088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range(stop)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range(start, stop[, step])</a:t>
            </a:r>
            <a:endParaRPr/>
          </a:p>
        </p:txBody>
      </p:sp>
      <p:sp>
        <p:nvSpPr>
          <p:cNvPr id="1314" name="Google Shape;1314;p132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for 迴圈 - </a:t>
            </a:r>
            <a:r>
              <a:rPr b="0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使用 range </a:t>
            </a:r>
            <a:endParaRPr b="0" i="0" sz="36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315" name="Google Shape;1315;p132"/>
          <p:cNvSpPr txBox="1"/>
          <p:nvPr/>
        </p:nvSpPr>
        <p:spPr>
          <a:xfrm>
            <a:off x="827584" y="2924944"/>
            <a:ext cx="6048672" cy="3312368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# 起始值為0、終止值為5 (不含)、間隔值為1的整數序列</a:t>
            </a:r>
            <a:endParaRPr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list(</a:t>
            </a: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range(5)</a:t>
            </a: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)</a:t>
            </a:r>
            <a:endParaRPr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[0, 1, 2, 3, 4]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# 起始值為1、終止值為10 (不含)、間隔值為2的整數序列</a:t>
            </a:r>
            <a:endParaRPr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list(</a:t>
            </a: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range(1, 10, 2)</a:t>
            </a: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)</a:t>
            </a:r>
            <a:endParaRPr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[1, 3, 5, 7, 9]</a:t>
            </a:r>
            <a:endParaRPr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# 起始值為10、終止值為-10 (不含)、間隔值為-2的整數序列</a:t>
            </a:r>
            <a:endParaRPr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list(</a:t>
            </a: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range(10, -10, -2)</a:t>
            </a: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)</a:t>
            </a:r>
            <a:endParaRPr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[10, 8, 6, 4, 2, 0, -2, -4, -6, -8]</a:t>
            </a:r>
            <a:endParaRPr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316" name="Google Shape;1316;p132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7" name="Google Shape;1317;p132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133"/>
          <p:cNvSpPr txBox="1"/>
          <p:nvPr>
            <p:ph idx="1" type="body"/>
          </p:nvPr>
        </p:nvSpPr>
        <p:spPr>
          <a:xfrm>
            <a:off x="360000" y="1440000"/>
            <a:ext cx="5699125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例如：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323" name="Google Shape;1323;p133"/>
          <p:cNvSpPr txBox="1"/>
          <p:nvPr/>
        </p:nvSpPr>
        <p:spPr>
          <a:xfrm>
            <a:off x="1035669" y="2133922"/>
            <a:ext cx="6776691" cy="1079054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# 當i尚未等於終止值5時，就印出i；當i等於終止值5時，就跳出迴圈。</a:t>
            </a:r>
            <a:endParaRPr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for i in range(5):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print(i)</a:t>
            </a:r>
            <a:endParaRPr/>
          </a:p>
        </p:txBody>
      </p:sp>
      <p:pic>
        <p:nvPicPr>
          <p:cNvPr id="1324" name="Google Shape;1324;p133"/>
          <p:cNvPicPr preferRelativeResize="0"/>
          <p:nvPr/>
        </p:nvPicPr>
        <p:blipFill rotWithShape="1">
          <a:blip r:embed="rId3">
            <a:alphaModFix/>
          </a:blip>
          <a:srcRect b="0" l="0" r="0" t="13134"/>
          <a:stretch/>
        </p:blipFill>
        <p:spPr>
          <a:xfrm>
            <a:off x="1062856" y="3334682"/>
            <a:ext cx="6756775" cy="3046645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Google Shape;1325;p133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for 迴圈 - </a:t>
            </a:r>
            <a:r>
              <a:rPr b="0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使用 range </a:t>
            </a:r>
            <a:endParaRPr b="0" i="0" sz="36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326" name="Google Shape;1326;p133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7" name="Google Shape;1327;p133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134"/>
          <p:cNvSpPr txBox="1"/>
          <p:nvPr>
            <p:ph idx="1" type="body"/>
          </p:nvPr>
        </p:nvSpPr>
        <p:spPr>
          <a:xfrm>
            <a:off x="360000" y="1440000"/>
            <a:ext cx="5699125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例如：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1333" name="Google Shape;1333;p134"/>
          <p:cNvPicPr preferRelativeResize="0"/>
          <p:nvPr/>
        </p:nvPicPr>
        <p:blipFill rotWithShape="1">
          <a:blip r:embed="rId3">
            <a:alphaModFix/>
          </a:blip>
          <a:srcRect b="13460" l="30313" r="44488" t="61339"/>
          <a:stretch/>
        </p:blipFill>
        <p:spPr>
          <a:xfrm>
            <a:off x="457200" y="1988840"/>
            <a:ext cx="7373619" cy="4608512"/>
          </a:xfrm>
          <a:prstGeom prst="rect">
            <a:avLst/>
          </a:prstGeom>
          <a:noFill/>
          <a:ln>
            <a:noFill/>
          </a:ln>
        </p:spPr>
      </p:pic>
      <p:sp>
        <p:nvSpPr>
          <p:cNvPr id="1334" name="Google Shape;1334;p134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for 迴圈 - </a:t>
            </a:r>
            <a:r>
              <a:rPr b="0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使用 range </a:t>
            </a:r>
            <a:endParaRPr b="0" i="0" sz="36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335" name="Google Shape;1335;p134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6" name="Google Shape;1336;p134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135"/>
          <p:cNvSpPr txBox="1"/>
          <p:nvPr/>
        </p:nvSpPr>
        <p:spPr>
          <a:xfrm>
            <a:off x="360000" y="1440000"/>
            <a:ext cx="8100432" cy="22159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342900" marR="508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不論是if/elif/else 選擇結構，或是 while、for 等迴圈結構都⽀援援巢狀 (層疊式)的撰寫。各層之間的縮排務必清楚，冒號也要記得加上。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508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	巢狀迴圈是程式中重要的結構，專門處理多層(多軌)迭代或是運算。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114300" marR="508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342" name="Google Shape;1342;p135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lang="en-US" sz="3600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巢狀迴圈</a:t>
            </a:r>
            <a:endParaRPr sz="3600" cap="non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descr="「巢狀迴圈」的圖片搜尋結果" id="1343" name="Google Shape;1343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12" y="3429000"/>
            <a:ext cx="3957311" cy="2971084"/>
          </a:xfrm>
          <a:prstGeom prst="rect">
            <a:avLst/>
          </a:prstGeom>
          <a:noFill/>
          <a:ln>
            <a:noFill/>
          </a:ln>
        </p:spPr>
      </p:pic>
      <p:sp>
        <p:nvSpPr>
          <p:cNvPr id="1344" name="Google Shape;1344;p135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5" name="Google Shape;1345;p135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136"/>
          <p:cNvSpPr txBox="1"/>
          <p:nvPr>
            <p:ph idx="1" type="body"/>
          </p:nvPr>
        </p:nvSpPr>
        <p:spPr>
          <a:xfrm>
            <a:off x="360000" y="1440000"/>
            <a:ext cx="7596376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九九乘法表：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351" name="Google Shape;1351;p136"/>
          <p:cNvSpPr txBox="1"/>
          <p:nvPr/>
        </p:nvSpPr>
        <p:spPr>
          <a:xfrm>
            <a:off x="2555776" y="1925646"/>
            <a:ext cx="5822950" cy="1728192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result1, result2 = '', ''	</a:t>
            </a:r>
            <a:endParaRPr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for i in range(1, 10):</a:t>
            </a:r>
            <a:endParaRPr/>
          </a:p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result1 = ''	</a:t>
            </a:r>
            <a:endParaRPr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for j in range(1, 10):</a:t>
            </a:r>
            <a:endParaRPr/>
          </a:p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   result1 = result1 + str(i) + '*' + str(j) + '=' + str(i * j) + '\t'</a:t>
            </a:r>
            <a:endParaRPr/>
          </a:p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result2 = result2 + result1 + '\n'</a:t>
            </a:r>
            <a:endParaRPr/>
          </a:p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print(result2)</a:t>
            </a:r>
            <a:endParaRPr/>
          </a:p>
        </p:txBody>
      </p:sp>
      <p:pic>
        <p:nvPicPr>
          <p:cNvPr id="1352" name="Google Shape;1352;p136"/>
          <p:cNvPicPr preferRelativeResize="0"/>
          <p:nvPr/>
        </p:nvPicPr>
        <p:blipFill rotWithShape="1">
          <a:blip r:embed="rId3">
            <a:alphaModFix/>
          </a:blip>
          <a:srcRect b="0" l="0" r="0" t="7831"/>
          <a:stretch/>
        </p:blipFill>
        <p:spPr>
          <a:xfrm>
            <a:off x="2753547" y="3789040"/>
            <a:ext cx="5202829" cy="2826262"/>
          </a:xfrm>
          <a:prstGeom prst="rect">
            <a:avLst/>
          </a:prstGeom>
          <a:noFill/>
          <a:ln>
            <a:noFill/>
          </a:ln>
        </p:spPr>
      </p:pic>
      <p:sp>
        <p:nvSpPr>
          <p:cNvPr id="1353" name="Google Shape;1353;p136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巢狀迴圈範例</a:t>
            </a:r>
            <a:endParaRPr/>
          </a:p>
        </p:txBody>
      </p:sp>
      <p:pic>
        <p:nvPicPr>
          <p:cNvPr descr="「巢狀迴圈」的圖片搜尋結果" id="1354" name="Google Shape;1354;p136"/>
          <p:cNvPicPr preferRelativeResize="0"/>
          <p:nvPr/>
        </p:nvPicPr>
        <p:blipFill rotWithShape="1">
          <a:blip r:embed="rId4">
            <a:alphaModFix/>
          </a:blip>
          <a:srcRect b="1637" l="61776" r="0" t="4231"/>
          <a:stretch/>
        </p:blipFill>
        <p:spPr>
          <a:xfrm>
            <a:off x="0" y="1925646"/>
            <a:ext cx="2487818" cy="4599697"/>
          </a:xfrm>
          <a:prstGeom prst="rect">
            <a:avLst/>
          </a:prstGeom>
          <a:noFill/>
          <a:ln>
            <a:noFill/>
          </a:ln>
        </p:spPr>
      </p:pic>
      <p:sp>
        <p:nvSpPr>
          <p:cNvPr id="1355" name="Google Shape;1355;p136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6" name="Google Shape;1356;p136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137"/>
          <p:cNvSpPr txBox="1"/>
          <p:nvPr>
            <p:ph idx="1" type="body"/>
          </p:nvPr>
        </p:nvSpPr>
        <p:spPr>
          <a:xfrm>
            <a:off x="360000" y="1440000"/>
            <a:ext cx="7859713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有時我們可能需要在迴圈內檢查其它條件，一旦符合該條件就強制離開迴圈，此時可以使用break敘述，下面是一個例子。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362" name="Google Shape;1362;p137"/>
          <p:cNvSpPr txBox="1"/>
          <p:nvPr/>
        </p:nvSpPr>
        <p:spPr>
          <a:xfrm>
            <a:off x="2862231" y="3950671"/>
            <a:ext cx="5823000" cy="230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answer = input("請輸入「快樂」的英文：")</a:t>
            </a:r>
            <a:endParaRPr/>
          </a:p>
          <a:p>
            <a:pPr indent="6350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while answer.upper() != "HAPPY":</a:t>
            </a:r>
            <a:endParaRPr/>
          </a:p>
          <a:p>
            <a:pPr indent="6350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if answer.upper() == "QUIT":</a:t>
            </a:r>
            <a:endParaRPr/>
          </a:p>
          <a:p>
            <a:pPr indent="6350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   print("我不玩了！")</a:t>
            </a:r>
            <a:endParaRPr/>
          </a:p>
          <a:p>
            <a:pPr indent="6350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   break</a:t>
            </a:r>
            <a:endParaRPr/>
          </a:p>
          <a:p>
            <a:pPr indent="6350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answer = input("答錯了，請重新輸入「快樂」的英文：")</a:t>
            </a:r>
            <a:endParaRPr/>
          </a:p>
          <a:p>
            <a:pPr indent="6350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else:</a:t>
            </a:r>
            <a:endParaRPr/>
          </a:p>
          <a:p>
            <a:pPr indent="6350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print("答對了！")</a:t>
            </a:r>
            <a:endParaRPr/>
          </a:p>
        </p:txBody>
      </p:sp>
      <p:pic>
        <p:nvPicPr>
          <p:cNvPr id="1363" name="Google Shape;1363;p137"/>
          <p:cNvPicPr preferRelativeResize="0"/>
          <p:nvPr/>
        </p:nvPicPr>
        <p:blipFill rotWithShape="1">
          <a:blip r:embed="rId3">
            <a:alphaModFix/>
          </a:blip>
          <a:srcRect b="0" l="0" r="0" t="47484"/>
          <a:stretch/>
        </p:blipFill>
        <p:spPr>
          <a:xfrm>
            <a:off x="1378381" y="2412617"/>
            <a:ext cx="5837016" cy="1596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64" name="Google Shape;1364;p137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break &amp; continue </a:t>
            </a:r>
            <a:endParaRPr b="0" i="0" sz="36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365" name="Google Shape;1365;p137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6" name="Google Shape;1366;p137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138"/>
          <p:cNvSpPr txBox="1"/>
          <p:nvPr>
            <p:ph idx="1" type="body"/>
          </p:nvPr>
        </p:nvSpPr>
        <p:spPr>
          <a:xfrm>
            <a:off x="360000" y="1440000"/>
            <a:ext cx="7859713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除了break敘述，Python還提供了另一個經常使用於迴圈的continue敘述，該敘述可以用來在迴圈內跳過後面的敘述，直接返回迴圈的開頭， 下面是一個例子。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372" name="Google Shape;1372;p138"/>
          <p:cNvSpPr txBox="1"/>
          <p:nvPr/>
        </p:nvSpPr>
        <p:spPr>
          <a:xfrm>
            <a:off x="755576" y="2696693"/>
            <a:ext cx="1846610" cy="1974514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 = 0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while i &lt; 10: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i = i + 1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if i % 3 != 0: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   continue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print(i)</a:t>
            </a:r>
            <a:endParaRPr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1373" name="Google Shape;1373;p138"/>
          <p:cNvPicPr preferRelativeResize="0"/>
          <p:nvPr/>
        </p:nvPicPr>
        <p:blipFill rotWithShape="1">
          <a:blip r:embed="rId3">
            <a:alphaModFix/>
          </a:blip>
          <a:srcRect b="0" l="0" r="0" t="11467"/>
          <a:stretch/>
        </p:blipFill>
        <p:spPr>
          <a:xfrm>
            <a:off x="354072" y="4797152"/>
            <a:ext cx="3279346" cy="1667794"/>
          </a:xfrm>
          <a:prstGeom prst="rect">
            <a:avLst/>
          </a:prstGeom>
          <a:noFill/>
          <a:ln>
            <a:noFill/>
          </a:ln>
        </p:spPr>
      </p:pic>
      <p:sp>
        <p:nvSpPr>
          <p:cNvPr id="1374" name="Google Shape;1374;p138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break &amp; continue </a:t>
            </a:r>
            <a:endParaRPr b="0" i="0" sz="36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1375" name="Google Shape;1375;p138"/>
          <p:cNvPicPr preferRelativeResize="0"/>
          <p:nvPr/>
        </p:nvPicPr>
        <p:blipFill rotWithShape="1">
          <a:blip r:embed="rId4">
            <a:alphaModFix/>
          </a:blip>
          <a:srcRect b="41528" l="28349" r="44303" t="26552"/>
          <a:stretch/>
        </p:blipFill>
        <p:spPr>
          <a:xfrm>
            <a:off x="3830650" y="2636912"/>
            <a:ext cx="4569551" cy="3333637"/>
          </a:xfrm>
          <a:prstGeom prst="rect">
            <a:avLst/>
          </a:prstGeom>
          <a:noFill/>
          <a:ln>
            <a:noFill/>
          </a:ln>
        </p:spPr>
      </p:pic>
      <p:sp>
        <p:nvSpPr>
          <p:cNvPr id="1376" name="Google Shape;1376;p138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138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139"/>
          <p:cNvSpPr txBox="1"/>
          <p:nvPr/>
        </p:nvSpPr>
        <p:spPr>
          <a:xfrm>
            <a:off x="360000" y="1440000"/>
            <a:ext cx="7956416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請</a:t>
            </a: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使用迴圈敘述撰寫一程式，讓使用者輸入兩個正整數a、b（a &lt; b），利用迴圈計算從a 開始的偶數連加到b 的總和。例如：輸入a=1、b=100，則輸出結果為2550（2 + 4 + … + 100 = 2550）。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270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383" name="Google Shape;1383;p139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Exercise 3</a:t>
            </a:r>
            <a:endParaRPr sz="3600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4" name="Google Shape;1384;p139"/>
          <p:cNvPicPr preferRelativeResize="0"/>
          <p:nvPr/>
        </p:nvPicPr>
        <p:blipFill rotWithShape="1">
          <a:blip r:embed="rId3">
            <a:alphaModFix/>
          </a:blip>
          <a:srcRect b="14359" l="30551" r="44725" t="58469"/>
          <a:stretch/>
        </p:blipFill>
        <p:spPr>
          <a:xfrm>
            <a:off x="173899" y="3284984"/>
            <a:ext cx="4717583" cy="3240360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139"/>
          <p:cNvSpPr/>
          <p:nvPr/>
        </p:nvSpPr>
        <p:spPr>
          <a:xfrm>
            <a:off x="5040000" y="3240000"/>
            <a:ext cx="2806785" cy="30213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解題參考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 = int(input())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b = int(input())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ans = 0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 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for i in range(a, b+1):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30480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if i % 2 == 0: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304800" lvl="0" marL="30480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ans += i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 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print(ans)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386" name="Google Shape;1386;p139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139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140"/>
          <p:cNvSpPr txBox="1"/>
          <p:nvPr>
            <p:ph type="ctrTitle"/>
          </p:nvPr>
        </p:nvSpPr>
        <p:spPr>
          <a:xfrm>
            <a:off x="0" y="2132856"/>
            <a:ext cx="8460432" cy="1855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mo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函數</a:t>
            </a:r>
            <a:br>
              <a:rPr b="0" i="0" lang="en-US" sz="31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</a:br>
            <a:r>
              <a:rPr b="0" i="0" lang="en-US" sz="31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Python Fundamental</a:t>
            </a:r>
            <a:endParaRPr b="0" i="0" sz="28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descr="C:\Users\user\Desktop\pythonlogo.jpg" id="1393" name="Google Shape;1393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9792" y="4271218"/>
            <a:ext cx="2731345" cy="1843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41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Arimo"/>
              <a:buNone/>
            </a:pPr>
            <a:r>
              <a:rPr lang="en-US" sz="4000" cap="none">
                <a:solidFill>
                  <a:srgbClr val="0070C0"/>
                </a:solidFill>
                <a:latin typeface="Arimo"/>
                <a:ea typeface="Arimo"/>
                <a:cs typeface="Arimo"/>
                <a:sym typeface="Arimo"/>
              </a:rPr>
              <a:t>Outline</a:t>
            </a:r>
            <a:endParaRPr sz="4000" cap="none">
              <a:solidFill>
                <a:srgbClr val="0070C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399" name="Google Shape;1399;p141"/>
          <p:cNvSpPr txBox="1"/>
          <p:nvPr/>
        </p:nvSpPr>
        <p:spPr>
          <a:xfrm>
            <a:off x="360000" y="1440000"/>
            <a:ext cx="8244448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認識函數</a:t>
            </a:r>
            <a:endParaRPr/>
          </a:p>
          <a:p>
            <a:pPr indent="-228600" lvl="0" marL="3429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定義函數</a:t>
            </a:r>
            <a:endParaRPr/>
          </a:p>
          <a:p>
            <a:pPr indent="-228600" lvl="0" marL="3429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呼叫函數</a:t>
            </a:r>
            <a:endParaRPr/>
          </a:p>
          <a:p>
            <a:pPr indent="-228600" lvl="0" marL="3429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函數的參數</a:t>
            </a:r>
            <a:endParaRPr/>
          </a:p>
          <a:p>
            <a:pPr indent="-228600" lvl="0" marL="3429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函數的傳回值</a:t>
            </a:r>
            <a:endParaRPr/>
          </a:p>
          <a:p>
            <a:pPr indent="-228600" lvl="0" marL="3429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全域變數與區域變數</a:t>
            </a:r>
            <a:endParaRPr/>
          </a:p>
          <a:p>
            <a:pPr indent="-114300" lvl="0" marL="342900" marR="0" rtl="0" algn="l">
              <a:lnSpc>
                <a:spcPct val="150000"/>
              </a:lnSpc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400" name="Google Shape;1400;p141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141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畫面剪輯" id="206" name="Google Shape;206;p25"/>
          <p:cNvPicPr preferRelativeResize="0"/>
          <p:nvPr/>
        </p:nvPicPr>
        <p:blipFill rotWithShape="1">
          <a:blip r:embed="rId3">
            <a:alphaModFix/>
          </a:blip>
          <a:srcRect b="887" l="0" r="0" t="0"/>
          <a:stretch/>
        </p:blipFill>
        <p:spPr>
          <a:xfrm>
            <a:off x="139525" y="2595334"/>
            <a:ext cx="3852965" cy="2489149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畫面剪輯" id="207" name="Google Shape;20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2165012"/>
            <a:ext cx="1550410" cy="357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7305" y="2250780"/>
            <a:ext cx="1188490" cy="18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5"/>
          <p:cNvPicPr preferRelativeResize="0"/>
          <p:nvPr/>
        </p:nvPicPr>
        <p:blipFill rotWithShape="1">
          <a:blip r:embed="rId6">
            <a:alphaModFix/>
          </a:blip>
          <a:srcRect b="40598" l="25457" r="42897" t="29030"/>
          <a:stretch/>
        </p:blipFill>
        <p:spPr>
          <a:xfrm>
            <a:off x="4139952" y="2522249"/>
            <a:ext cx="4271527" cy="256223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5"/>
          <p:cNvSpPr txBox="1"/>
          <p:nvPr/>
        </p:nvSpPr>
        <p:spPr>
          <a:xfrm>
            <a:off x="457200" y="1199469"/>
            <a:ext cx="5715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熱門程式語言排行</a:t>
            </a:r>
            <a:endParaRPr b="1" i="0" sz="2700" u="none" cap="none" strike="noStrike">
              <a:solidFill>
                <a:schemeClr val="accen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11" name="Google Shape;211;p25"/>
          <p:cNvSpPr/>
          <p:nvPr/>
        </p:nvSpPr>
        <p:spPr>
          <a:xfrm>
            <a:off x="565791" y="4077072"/>
            <a:ext cx="920109" cy="481964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p25"/>
          <p:cNvSpPr/>
          <p:nvPr/>
        </p:nvSpPr>
        <p:spPr>
          <a:xfrm>
            <a:off x="4173296" y="2738835"/>
            <a:ext cx="2347817" cy="272174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3" name="Google Shape;213;p25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Python 趨勢</a:t>
            </a:r>
            <a:endParaRPr/>
          </a:p>
        </p:txBody>
      </p:sp>
      <p:sp>
        <p:nvSpPr>
          <p:cNvPr id="214" name="Google Shape;214;p25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5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42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認識函數</a:t>
            </a:r>
            <a:endParaRPr/>
          </a:p>
        </p:txBody>
      </p:sp>
      <p:sp>
        <p:nvSpPr>
          <p:cNvPr id="1407" name="Google Shape;1407;p142"/>
          <p:cNvSpPr txBox="1"/>
          <p:nvPr>
            <p:ph idx="1" type="body"/>
          </p:nvPr>
        </p:nvSpPr>
        <p:spPr>
          <a:xfrm>
            <a:off x="457200" y="1600200"/>
            <a:ext cx="8003232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函數 (function) 是將一段具有某種功能或重複使用的敘述寫成獨立的程式單元，然後給予名稱，供後續呼叫使用，以簡化程式提高可讀性。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有些程式語言將函數稱為方法 (method)、程序 (procedure) 或副程式 (subroutine)。</a:t>
            </a:r>
            <a:endParaRPr/>
          </a:p>
        </p:txBody>
      </p:sp>
      <p:pic>
        <p:nvPicPr>
          <p:cNvPr id="1408" name="Google Shape;1408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5150" y="3213100"/>
            <a:ext cx="4897438" cy="266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9" name="Google Shape;1409;p142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142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143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定義函數</a:t>
            </a:r>
            <a:endParaRPr/>
          </a:p>
        </p:txBody>
      </p:sp>
      <p:sp>
        <p:nvSpPr>
          <p:cNvPr id="1416" name="Google Shape;1416;p143"/>
          <p:cNvSpPr txBox="1"/>
          <p:nvPr>
            <p:ph idx="1" type="body"/>
          </p:nvPr>
        </p:nvSpPr>
        <p:spPr>
          <a:xfrm>
            <a:off x="360000" y="1440000"/>
            <a:ext cx="7859713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我們可以使用def關鍵字定義函數，其語法如下：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例如：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例如：</a:t>
            </a:r>
            <a:endParaRPr/>
          </a:p>
        </p:txBody>
      </p:sp>
      <p:sp>
        <p:nvSpPr>
          <p:cNvPr id="1417" name="Google Shape;1417;p143"/>
          <p:cNvSpPr txBox="1"/>
          <p:nvPr/>
        </p:nvSpPr>
        <p:spPr>
          <a:xfrm>
            <a:off x="1471833" y="1850145"/>
            <a:ext cx="5620446" cy="1290572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540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def</a:t>
            </a: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i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functionName</a:t>
            </a: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([</a:t>
            </a:r>
            <a:r>
              <a:rPr i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parameters</a:t>
            </a: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])</a:t>
            </a: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：</a:t>
            </a:r>
            <a:endParaRPr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</a:t>
            </a:r>
            <a:r>
              <a:rPr i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statements</a:t>
            </a:r>
            <a:endParaRPr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[return|return </a:t>
            </a:r>
            <a:r>
              <a:rPr i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value</a:t>
            </a: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]</a:t>
            </a:r>
            <a:endParaRPr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[</a:t>
            </a:r>
            <a:r>
              <a:rPr i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statements</a:t>
            </a: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]</a:t>
            </a:r>
            <a:endParaRPr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418" name="Google Shape;1418;p143"/>
          <p:cNvSpPr txBox="1"/>
          <p:nvPr/>
        </p:nvSpPr>
        <p:spPr>
          <a:xfrm>
            <a:off x="1479631" y="3876812"/>
            <a:ext cx="5620447" cy="936114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223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def CtoF1(degreeC)：</a:t>
            </a:r>
            <a:endParaRPr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0325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degreeF = degreeC * 1.8 + 32</a:t>
            </a:r>
            <a:endParaRPr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0325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print('攝氏', degreeC, '度可以轉換成華氏', degreeF, '度’)</a:t>
            </a:r>
            <a:endParaRPr/>
          </a:p>
          <a:p>
            <a:pPr indent="60325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419" name="Google Shape;1419;p143"/>
          <p:cNvSpPr txBox="1"/>
          <p:nvPr/>
        </p:nvSpPr>
        <p:spPr>
          <a:xfrm>
            <a:off x="1479632" y="5306230"/>
            <a:ext cx="5620447" cy="1151532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540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def CtoF2(degreeC)：</a:t>
            </a:r>
            <a:endParaRPr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degreeF = degreeC * 1.8 + 32</a:t>
            </a:r>
            <a:endParaRPr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</a:t>
            </a: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return degreeF</a:t>
            </a:r>
            <a:endParaRPr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420" name="Google Shape;1420;p143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143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144"/>
          <p:cNvSpPr/>
          <p:nvPr/>
        </p:nvSpPr>
        <p:spPr>
          <a:xfrm>
            <a:off x="587503" y="2919667"/>
            <a:ext cx="6261100" cy="1511300"/>
          </a:xfrm>
          <a:custGeom>
            <a:rect b="b" l="l" r="r" t="t"/>
            <a:pathLst>
              <a:path extrusionOk="0" h="1511300" w="6261100">
                <a:moveTo>
                  <a:pt x="0" y="1510919"/>
                </a:moveTo>
                <a:lnTo>
                  <a:pt x="6260846" y="1510919"/>
                </a:lnTo>
                <a:lnTo>
                  <a:pt x="6260846" y="0"/>
                </a:lnTo>
                <a:lnTo>
                  <a:pt x="0" y="0"/>
                </a:lnTo>
                <a:lnTo>
                  <a:pt x="0" y="1510919"/>
                </a:lnTo>
                <a:close/>
              </a:path>
            </a:pathLst>
          </a:custGeom>
          <a:solidFill>
            <a:srgbClr val="4F81B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7" name="Google Shape;1427;p144"/>
          <p:cNvSpPr/>
          <p:nvPr/>
        </p:nvSpPr>
        <p:spPr>
          <a:xfrm>
            <a:off x="587503" y="2919667"/>
            <a:ext cx="6261100" cy="1511300"/>
          </a:xfrm>
          <a:custGeom>
            <a:rect b="b" l="l" r="r" t="t"/>
            <a:pathLst>
              <a:path extrusionOk="0" h="1511300" w="6261100">
                <a:moveTo>
                  <a:pt x="0" y="1510920"/>
                </a:moveTo>
                <a:lnTo>
                  <a:pt x="6260853" y="1510920"/>
                </a:lnTo>
                <a:lnTo>
                  <a:pt x="6260853" y="0"/>
                </a:lnTo>
                <a:lnTo>
                  <a:pt x="0" y="0"/>
                </a:lnTo>
                <a:lnTo>
                  <a:pt x="0" y="1510920"/>
                </a:lnTo>
                <a:close/>
              </a:path>
            </a:pathLst>
          </a:custGeom>
          <a:noFill/>
          <a:ln cap="flat" cmpd="sng" w="25400">
            <a:solidFill>
              <a:srgbClr val="385D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8" name="Google Shape;1428;p144"/>
          <p:cNvSpPr txBox="1"/>
          <p:nvPr/>
        </p:nvSpPr>
        <p:spPr>
          <a:xfrm>
            <a:off x="663192" y="3026093"/>
            <a:ext cx="5128260" cy="7181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18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 </a:t>
            </a:r>
            <a:r>
              <a:rPr b="1" lang="en-US"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Function_name</a:t>
            </a:r>
            <a:r>
              <a:rPr b="1" lang="en-US" sz="24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</a:t>
            </a:r>
            <a:r>
              <a:rPr b="1" lang="en-US"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Pra1, Pra2,… </a:t>
            </a:r>
            <a:r>
              <a:rPr b="1" lang="en-US" sz="24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)：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29" name="Google Shape;1429;p144"/>
          <p:cNvSpPr txBox="1"/>
          <p:nvPr/>
        </p:nvSpPr>
        <p:spPr>
          <a:xfrm>
            <a:off x="1540003" y="3389567"/>
            <a:ext cx="4813300" cy="762000"/>
          </a:xfrm>
          <a:prstGeom prst="rect">
            <a:avLst/>
          </a:prstGeom>
          <a:noFill/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8265" marR="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suite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30" name="Google Shape;1430;p144"/>
          <p:cNvSpPr/>
          <p:nvPr/>
        </p:nvSpPr>
        <p:spPr>
          <a:xfrm>
            <a:off x="3351594" y="4739589"/>
            <a:ext cx="99060" cy="21590"/>
          </a:xfrm>
          <a:custGeom>
            <a:rect b="b" l="l" r="r" t="t"/>
            <a:pathLst>
              <a:path extrusionOk="0" h="21589" w="99060">
                <a:moveTo>
                  <a:pt x="70396" y="0"/>
                </a:moveTo>
                <a:lnTo>
                  <a:pt x="5981" y="8128"/>
                </a:lnTo>
                <a:lnTo>
                  <a:pt x="2412" y="8509"/>
                </a:lnTo>
                <a:lnTo>
                  <a:pt x="0" y="11684"/>
                </a:lnTo>
                <a:lnTo>
                  <a:pt x="381" y="15100"/>
                </a:lnTo>
                <a:lnTo>
                  <a:pt x="888" y="18656"/>
                </a:lnTo>
                <a:lnTo>
                  <a:pt x="4076" y="21069"/>
                </a:lnTo>
                <a:lnTo>
                  <a:pt x="7505" y="20688"/>
                </a:lnTo>
                <a:lnTo>
                  <a:pt x="98831" y="9143"/>
                </a:lnTo>
                <a:lnTo>
                  <a:pt x="91871" y="9143"/>
                </a:lnTo>
                <a:lnTo>
                  <a:pt x="7039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1" name="Google Shape;1431;p144"/>
          <p:cNvSpPr/>
          <p:nvPr/>
        </p:nvSpPr>
        <p:spPr>
          <a:xfrm>
            <a:off x="3421990" y="4738027"/>
            <a:ext cx="22860" cy="10795"/>
          </a:xfrm>
          <a:custGeom>
            <a:rect b="b" l="l" r="r" t="t"/>
            <a:pathLst>
              <a:path extrusionOk="0" h="10795" w="22860">
                <a:moveTo>
                  <a:pt x="12344" y="0"/>
                </a:moveTo>
                <a:lnTo>
                  <a:pt x="0" y="1562"/>
                </a:lnTo>
                <a:lnTo>
                  <a:pt x="21475" y="10706"/>
                </a:lnTo>
                <a:lnTo>
                  <a:pt x="22339" y="8674"/>
                </a:lnTo>
                <a:lnTo>
                  <a:pt x="18808" y="8674"/>
                </a:lnTo>
                <a:lnTo>
                  <a:pt x="1234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2" name="Google Shape;1432;p144"/>
          <p:cNvSpPr/>
          <p:nvPr/>
        </p:nvSpPr>
        <p:spPr>
          <a:xfrm>
            <a:off x="3386036" y="4665091"/>
            <a:ext cx="71755" cy="83820"/>
          </a:xfrm>
          <a:custGeom>
            <a:rect b="b" l="l" r="r" t="t"/>
            <a:pathLst>
              <a:path extrusionOk="0" h="83820" w="71754">
                <a:moveTo>
                  <a:pt x="6095" y="0"/>
                </a:moveTo>
                <a:lnTo>
                  <a:pt x="3301" y="2031"/>
                </a:lnTo>
                <a:lnTo>
                  <a:pt x="507" y="4190"/>
                </a:lnTo>
                <a:lnTo>
                  <a:pt x="0" y="8115"/>
                </a:lnTo>
                <a:lnTo>
                  <a:pt x="2031" y="10909"/>
                </a:lnTo>
                <a:lnTo>
                  <a:pt x="40678" y="62725"/>
                </a:lnTo>
                <a:lnTo>
                  <a:pt x="62395" y="71958"/>
                </a:lnTo>
                <a:lnTo>
                  <a:pt x="57429" y="83642"/>
                </a:lnTo>
                <a:lnTo>
                  <a:pt x="64388" y="83642"/>
                </a:lnTo>
                <a:lnTo>
                  <a:pt x="71412" y="82753"/>
                </a:lnTo>
                <a:lnTo>
                  <a:pt x="12191" y="3301"/>
                </a:lnTo>
                <a:lnTo>
                  <a:pt x="10159" y="507"/>
                </a:lnTo>
                <a:lnTo>
                  <a:pt x="609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3" name="Google Shape;1433;p144"/>
          <p:cNvSpPr/>
          <p:nvPr/>
        </p:nvSpPr>
        <p:spPr>
          <a:xfrm>
            <a:off x="1797019" y="3792169"/>
            <a:ext cx="1589017" cy="914832"/>
          </a:xfrm>
          <a:custGeom>
            <a:rect b="b" l="l" r="r" t="t"/>
            <a:pathLst>
              <a:path extrusionOk="0" h="969010" w="2263140">
                <a:moveTo>
                  <a:pt x="4953" y="0"/>
                </a:moveTo>
                <a:lnTo>
                  <a:pt x="0" y="11671"/>
                </a:lnTo>
                <a:lnTo>
                  <a:pt x="2250287" y="969022"/>
                </a:lnTo>
                <a:lnTo>
                  <a:pt x="2262632" y="967460"/>
                </a:lnTo>
                <a:lnTo>
                  <a:pt x="2255012" y="957249"/>
                </a:lnTo>
                <a:lnTo>
                  <a:pt x="495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4" name="Google Shape;1434;p144"/>
          <p:cNvSpPr txBox="1"/>
          <p:nvPr/>
        </p:nvSpPr>
        <p:spPr>
          <a:xfrm>
            <a:off x="2884023" y="4898901"/>
            <a:ext cx="2352271" cy="2821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任何 suite必定縮排!</a:t>
            </a:r>
            <a:endParaRPr/>
          </a:p>
        </p:txBody>
      </p:sp>
      <p:sp>
        <p:nvSpPr>
          <p:cNvPr id="1435" name="Google Shape;1435;p144"/>
          <p:cNvSpPr/>
          <p:nvPr/>
        </p:nvSpPr>
        <p:spPr>
          <a:xfrm>
            <a:off x="1146303" y="2599995"/>
            <a:ext cx="3251835" cy="548640"/>
          </a:xfrm>
          <a:custGeom>
            <a:rect b="b" l="l" r="r" t="t"/>
            <a:pathLst>
              <a:path extrusionOk="0" h="548639" w="3251835">
                <a:moveTo>
                  <a:pt x="3240024" y="0"/>
                </a:moveTo>
                <a:lnTo>
                  <a:pt x="0" y="535635"/>
                </a:lnTo>
                <a:lnTo>
                  <a:pt x="2159" y="548017"/>
                </a:lnTo>
                <a:lnTo>
                  <a:pt x="3242170" y="12382"/>
                </a:lnTo>
                <a:lnTo>
                  <a:pt x="3251809" y="4444"/>
                </a:lnTo>
                <a:lnTo>
                  <a:pt x="324002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6" name="Google Shape;1436;p144"/>
          <p:cNvSpPr/>
          <p:nvPr/>
        </p:nvSpPr>
        <p:spPr>
          <a:xfrm>
            <a:off x="4335425" y="2596147"/>
            <a:ext cx="87630" cy="69850"/>
          </a:xfrm>
          <a:custGeom>
            <a:rect b="b" l="l" r="r" t="t"/>
            <a:pathLst>
              <a:path extrusionOk="0" h="69850" w="87629">
                <a:moveTo>
                  <a:pt x="76428" y="0"/>
                </a:moveTo>
                <a:lnTo>
                  <a:pt x="74129" y="0"/>
                </a:lnTo>
                <a:lnTo>
                  <a:pt x="76288" y="12382"/>
                </a:lnTo>
                <a:lnTo>
                  <a:pt x="53047" y="16230"/>
                </a:lnTo>
                <a:lnTo>
                  <a:pt x="3047" y="57353"/>
                </a:lnTo>
                <a:lnTo>
                  <a:pt x="380" y="59626"/>
                </a:lnTo>
                <a:lnTo>
                  <a:pt x="0" y="63665"/>
                </a:lnTo>
                <a:lnTo>
                  <a:pt x="2285" y="66319"/>
                </a:lnTo>
                <a:lnTo>
                  <a:pt x="4444" y="68973"/>
                </a:lnTo>
                <a:lnTo>
                  <a:pt x="8521" y="69354"/>
                </a:lnTo>
                <a:lnTo>
                  <a:pt x="11188" y="67081"/>
                </a:lnTo>
                <a:lnTo>
                  <a:pt x="87477" y="4165"/>
                </a:lnTo>
                <a:lnTo>
                  <a:pt x="7642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7" name="Google Shape;1437;p144"/>
          <p:cNvSpPr/>
          <p:nvPr/>
        </p:nvSpPr>
        <p:spPr>
          <a:xfrm>
            <a:off x="4388473" y="2604440"/>
            <a:ext cx="23495" cy="8255"/>
          </a:xfrm>
          <a:custGeom>
            <a:rect b="b" l="l" r="r" t="t"/>
            <a:pathLst>
              <a:path extrusionOk="0" h="8255" w="23495">
                <a:moveTo>
                  <a:pt x="9639" y="0"/>
                </a:moveTo>
                <a:lnTo>
                  <a:pt x="0" y="7937"/>
                </a:lnTo>
                <a:lnTo>
                  <a:pt x="23241" y="4089"/>
                </a:lnTo>
                <a:lnTo>
                  <a:pt x="23190" y="3835"/>
                </a:lnTo>
                <a:lnTo>
                  <a:pt x="19812" y="3835"/>
                </a:lnTo>
                <a:lnTo>
                  <a:pt x="963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8" name="Google Shape;1438;p144"/>
          <p:cNvSpPr/>
          <p:nvPr/>
        </p:nvSpPr>
        <p:spPr>
          <a:xfrm>
            <a:off x="4386326" y="2596147"/>
            <a:ext cx="23495" cy="8890"/>
          </a:xfrm>
          <a:custGeom>
            <a:rect b="b" l="l" r="r" t="t"/>
            <a:pathLst>
              <a:path extrusionOk="0" h="8889" w="23495">
                <a:moveTo>
                  <a:pt x="23228" y="0"/>
                </a:moveTo>
                <a:lnTo>
                  <a:pt x="0" y="3848"/>
                </a:lnTo>
                <a:lnTo>
                  <a:pt x="11785" y="8293"/>
                </a:lnTo>
                <a:lnTo>
                  <a:pt x="20167" y="1397"/>
                </a:lnTo>
                <a:lnTo>
                  <a:pt x="23469" y="1397"/>
                </a:lnTo>
                <a:lnTo>
                  <a:pt x="2322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9" name="Google Shape;1439;p144"/>
          <p:cNvSpPr/>
          <p:nvPr/>
        </p:nvSpPr>
        <p:spPr>
          <a:xfrm>
            <a:off x="4320807" y="2564067"/>
            <a:ext cx="91440" cy="36195"/>
          </a:xfrm>
          <a:custGeom>
            <a:rect b="b" l="l" r="r" t="t"/>
            <a:pathLst>
              <a:path extrusionOk="0" h="36194" w="91439">
                <a:moveTo>
                  <a:pt x="6095" y="0"/>
                </a:moveTo>
                <a:lnTo>
                  <a:pt x="2412" y="1638"/>
                </a:lnTo>
                <a:lnTo>
                  <a:pt x="1269" y="4927"/>
                </a:lnTo>
                <a:lnTo>
                  <a:pt x="0" y="8089"/>
                </a:lnTo>
                <a:lnTo>
                  <a:pt x="1650" y="11747"/>
                </a:lnTo>
                <a:lnTo>
                  <a:pt x="4825" y="13004"/>
                </a:lnTo>
                <a:lnTo>
                  <a:pt x="65519" y="35928"/>
                </a:lnTo>
                <a:lnTo>
                  <a:pt x="88747" y="32080"/>
                </a:lnTo>
                <a:lnTo>
                  <a:pt x="91046" y="32080"/>
                </a:lnTo>
                <a:lnTo>
                  <a:pt x="609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0" name="Google Shape;1440;p144"/>
          <p:cNvSpPr txBox="1"/>
          <p:nvPr/>
        </p:nvSpPr>
        <p:spPr>
          <a:xfrm>
            <a:off x="4499992" y="2492896"/>
            <a:ext cx="3490024" cy="2821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用關鍵字def 進行函數定義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441" name="Google Shape;1441;p144"/>
          <p:cNvSpPr txBox="1"/>
          <p:nvPr/>
        </p:nvSpPr>
        <p:spPr>
          <a:xfrm>
            <a:off x="360000" y="1440000"/>
            <a:ext cx="7859713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我們可以⾃行設計與定義函數。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函數必先定義⽽後才可使⽤ 。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442" name="Google Shape;1442;p144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定義函數</a:t>
            </a:r>
            <a:endParaRPr/>
          </a:p>
        </p:txBody>
      </p:sp>
      <p:sp>
        <p:nvSpPr>
          <p:cNvPr id="1443" name="Google Shape;1443;p144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4" name="Google Shape;1444;p144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145"/>
          <p:cNvSpPr/>
          <p:nvPr/>
        </p:nvSpPr>
        <p:spPr>
          <a:xfrm>
            <a:off x="251520" y="1484784"/>
            <a:ext cx="7992888" cy="424847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3389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0" name="Google Shape;1450;p145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函數範例</a:t>
            </a:r>
            <a:endParaRPr/>
          </a:p>
        </p:txBody>
      </p:sp>
      <p:sp>
        <p:nvSpPr>
          <p:cNvPr id="1451" name="Google Shape;1451;p145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2" name="Google Shape;1452;p145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146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lang="en-US" sz="3600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函數的命名</a:t>
            </a:r>
            <a:endParaRPr/>
          </a:p>
        </p:txBody>
      </p:sp>
      <p:sp>
        <p:nvSpPr>
          <p:cNvPr id="1458" name="Google Shape;1458;p146"/>
          <p:cNvSpPr txBox="1"/>
          <p:nvPr/>
        </p:nvSpPr>
        <p:spPr>
          <a:xfrm>
            <a:off x="360000" y="1440000"/>
            <a:ext cx="7859713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◆"/>
            </a:pPr>
            <a:r>
              <a:rPr lang="en-US" sz="2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函數之命名慣例：</a:t>
            </a:r>
            <a:endParaRPr sz="2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1" marL="640080" marR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函數習慣以駝峰式(Camel-Case)命名。</a:t>
            </a:r>
            <a:endParaRPr/>
          </a:p>
          <a:p>
            <a:pPr indent="-342900" lvl="1" marL="640080" marR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一般函數習慣以小寫或輔以底線命名。</a:t>
            </a:r>
            <a:endParaRPr/>
          </a:p>
          <a:p>
            <a:pPr indent="-342900" lvl="1" marL="640080" marR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避免非慣用縮寫。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descr="https://upload.wikimedia.org/wikipedia/commons/thumb/e/ef/CamelCase.svg/250px-CamelCase.svg.png" id="1459" name="Google Shape;1459;p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3928" y="3876812"/>
            <a:ext cx="3096344" cy="25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146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1" name="Google Shape;1461;p146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147"/>
          <p:cNvSpPr txBox="1"/>
          <p:nvPr/>
        </p:nvSpPr>
        <p:spPr>
          <a:xfrm>
            <a:off x="535940" y="3836301"/>
            <a:ext cx="345567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範例： print('Hello, world')</a:t>
            </a:r>
            <a:endParaRPr/>
          </a:p>
        </p:txBody>
      </p:sp>
      <p:sp>
        <p:nvSpPr>
          <p:cNvPr id="1467" name="Google Shape;1467;p147"/>
          <p:cNvSpPr/>
          <p:nvPr/>
        </p:nvSpPr>
        <p:spPr>
          <a:xfrm>
            <a:off x="901700" y="2247900"/>
            <a:ext cx="5473700" cy="584200"/>
          </a:xfrm>
          <a:custGeom>
            <a:rect b="b" l="l" r="r" t="t"/>
            <a:pathLst>
              <a:path extrusionOk="0" h="584200" w="5473700">
                <a:moveTo>
                  <a:pt x="0" y="583666"/>
                </a:moveTo>
                <a:lnTo>
                  <a:pt x="5473192" y="583666"/>
                </a:lnTo>
                <a:lnTo>
                  <a:pt x="5473192" y="0"/>
                </a:lnTo>
                <a:lnTo>
                  <a:pt x="0" y="0"/>
                </a:lnTo>
                <a:lnTo>
                  <a:pt x="0" y="583666"/>
                </a:lnTo>
                <a:close/>
              </a:path>
            </a:pathLst>
          </a:custGeom>
          <a:solidFill>
            <a:srgbClr val="4F81B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8" name="Google Shape;1468;p147"/>
          <p:cNvSpPr/>
          <p:nvPr/>
        </p:nvSpPr>
        <p:spPr>
          <a:xfrm>
            <a:off x="901700" y="2247900"/>
            <a:ext cx="5473700" cy="584200"/>
          </a:xfrm>
          <a:custGeom>
            <a:rect b="b" l="l" r="r" t="t"/>
            <a:pathLst>
              <a:path extrusionOk="0" h="584200" w="5473700">
                <a:moveTo>
                  <a:pt x="0" y="583672"/>
                </a:moveTo>
                <a:lnTo>
                  <a:pt x="5473193" y="583672"/>
                </a:lnTo>
                <a:lnTo>
                  <a:pt x="5473193" y="0"/>
                </a:lnTo>
                <a:lnTo>
                  <a:pt x="0" y="0"/>
                </a:lnTo>
                <a:lnTo>
                  <a:pt x="0" y="583672"/>
                </a:lnTo>
                <a:close/>
              </a:path>
            </a:pathLst>
          </a:custGeom>
          <a:noFill/>
          <a:ln cap="flat" cmpd="sng" w="25400">
            <a:solidFill>
              <a:srgbClr val="385D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9" name="Google Shape;1469;p147"/>
          <p:cNvSpPr txBox="1"/>
          <p:nvPr/>
        </p:nvSpPr>
        <p:spPr>
          <a:xfrm>
            <a:off x="1383055" y="2315349"/>
            <a:ext cx="200787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Function_name</a:t>
            </a:r>
            <a:endParaRPr/>
          </a:p>
        </p:txBody>
      </p:sp>
      <p:sp>
        <p:nvSpPr>
          <p:cNvPr id="1470" name="Google Shape;1470;p147"/>
          <p:cNvSpPr txBox="1"/>
          <p:nvPr/>
        </p:nvSpPr>
        <p:spPr>
          <a:xfrm>
            <a:off x="3618254" y="2315349"/>
            <a:ext cx="25379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 ( </a:t>
            </a:r>
            <a:r>
              <a:rPr b="1" lang="en-US" sz="20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Arg1, Arg2,… </a:t>
            </a:r>
            <a:r>
              <a:rPr b="1" lang="en-US" sz="2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</p:txBody>
      </p:sp>
      <p:sp>
        <p:nvSpPr>
          <p:cNvPr id="1471" name="Google Shape;1471;p147"/>
          <p:cNvSpPr/>
          <p:nvPr/>
        </p:nvSpPr>
        <p:spPr>
          <a:xfrm>
            <a:off x="1238250" y="2686050"/>
            <a:ext cx="2273300" cy="279400"/>
          </a:xfrm>
          <a:custGeom>
            <a:rect b="b" l="l" r="r" t="t"/>
            <a:pathLst>
              <a:path extrusionOk="0" h="279400" w="2273300">
                <a:moveTo>
                  <a:pt x="2273041" y="0"/>
                </a:moveTo>
                <a:lnTo>
                  <a:pt x="2272111" y="40052"/>
                </a:lnTo>
                <a:lnTo>
                  <a:pt x="2267631" y="91567"/>
                </a:lnTo>
                <a:lnTo>
                  <a:pt x="2257291" y="136016"/>
                </a:lnTo>
                <a:lnTo>
                  <a:pt x="1160340" y="144674"/>
                </a:lnTo>
                <a:lnTo>
                  <a:pt x="1156970" y="146113"/>
                </a:lnTo>
                <a:lnTo>
                  <a:pt x="1142910" y="190561"/>
                </a:lnTo>
                <a:lnTo>
                  <a:pt x="1137890" y="239963"/>
                </a:lnTo>
                <a:lnTo>
                  <a:pt x="1136510" y="279093"/>
                </a:lnTo>
                <a:lnTo>
                  <a:pt x="1136220" y="259761"/>
                </a:lnTo>
                <a:lnTo>
                  <a:pt x="1132400" y="206205"/>
                </a:lnTo>
                <a:lnTo>
                  <a:pt x="1125010" y="165477"/>
                </a:lnTo>
                <a:lnTo>
                  <a:pt x="23829" y="144674"/>
                </a:lnTo>
                <a:lnTo>
                  <a:pt x="20448" y="143237"/>
                </a:lnTo>
                <a:lnTo>
                  <a:pt x="6377" y="98788"/>
                </a:lnTo>
                <a:lnTo>
                  <a:pt x="1369" y="49387"/>
                </a:lnTo>
                <a:lnTo>
                  <a:pt x="465" y="30310"/>
                </a:lnTo>
                <a:lnTo>
                  <a:pt x="0" y="10256"/>
                </a:lnTo>
              </a:path>
            </a:pathLst>
          </a:custGeom>
          <a:noFill/>
          <a:ln cap="flat" cmpd="sng" w="635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2" name="Google Shape;1472;p147"/>
          <p:cNvSpPr txBox="1"/>
          <p:nvPr/>
        </p:nvSpPr>
        <p:spPr>
          <a:xfrm>
            <a:off x="1161083" y="3247085"/>
            <a:ext cx="2540000" cy="287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命名的方法如同變數一般</a:t>
            </a:r>
            <a:endParaRPr/>
          </a:p>
        </p:txBody>
      </p:sp>
      <p:sp>
        <p:nvSpPr>
          <p:cNvPr id="1473" name="Google Shape;1473;p147"/>
          <p:cNvSpPr/>
          <p:nvPr/>
        </p:nvSpPr>
        <p:spPr>
          <a:xfrm>
            <a:off x="3816350" y="2711450"/>
            <a:ext cx="1828800" cy="584200"/>
          </a:xfrm>
          <a:custGeom>
            <a:rect b="b" l="l" r="r" t="t"/>
            <a:pathLst>
              <a:path extrusionOk="0" h="584200" w="1828800">
                <a:moveTo>
                  <a:pt x="1828801" y="0"/>
                </a:moveTo>
                <a:lnTo>
                  <a:pt x="1828171" y="47350"/>
                </a:lnTo>
                <a:lnTo>
                  <a:pt x="1826361" y="92265"/>
                </a:lnTo>
                <a:lnTo>
                  <a:pt x="1823451" y="134142"/>
                </a:lnTo>
                <a:lnTo>
                  <a:pt x="1817251" y="189950"/>
                </a:lnTo>
                <a:lnTo>
                  <a:pt x="1809161" y="235550"/>
                </a:lnTo>
                <a:lnTo>
                  <a:pt x="1795981" y="276969"/>
                </a:lnTo>
                <a:lnTo>
                  <a:pt x="1780791" y="291843"/>
                </a:lnTo>
                <a:lnTo>
                  <a:pt x="962405" y="291843"/>
                </a:lnTo>
                <a:lnTo>
                  <a:pt x="958464" y="292810"/>
                </a:lnTo>
                <a:lnTo>
                  <a:pt x="937105" y="335554"/>
                </a:lnTo>
                <a:lnTo>
                  <a:pt x="928449" y="377301"/>
                </a:lnTo>
                <a:lnTo>
                  <a:pt x="921585" y="429931"/>
                </a:lnTo>
                <a:lnTo>
                  <a:pt x="918168" y="470064"/>
                </a:lnTo>
                <a:lnTo>
                  <a:pt x="915793" y="513535"/>
                </a:lnTo>
                <a:lnTo>
                  <a:pt x="914558" y="559743"/>
                </a:lnTo>
                <a:lnTo>
                  <a:pt x="914400" y="583686"/>
                </a:lnTo>
                <a:lnTo>
                  <a:pt x="914241" y="559743"/>
                </a:lnTo>
                <a:lnTo>
                  <a:pt x="913006" y="513535"/>
                </a:lnTo>
                <a:lnTo>
                  <a:pt x="910631" y="470064"/>
                </a:lnTo>
                <a:lnTo>
                  <a:pt x="907214" y="429931"/>
                </a:lnTo>
                <a:lnTo>
                  <a:pt x="900350" y="377301"/>
                </a:lnTo>
                <a:lnTo>
                  <a:pt x="891694" y="335554"/>
                </a:lnTo>
                <a:lnTo>
                  <a:pt x="874188" y="295661"/>
                </a:lnTo>
                <a:lnTo>
                  <a:pt x="866393" y="291843"/>
                </a:lnTo>
                <a:lnTo>
                  <a:pt x="48004" y="291843"/>
                </a:lnTo>
                <a:lnTo>
                  <a:pt x="44064" y="290876"/>
                </a:lnTo>
                <a:lnTo>
                  <a:pt x="22704" y="248131"/>
                </a:lnTo>
                <a:lnTo>
                  <a:pt x="14049" y="206384"/>
                </a:lnTo>
                <a:lnTo>
                  <a:pt x="7184" y="153754"/>
                </a:lnTo>
                <a:lnTo>
                  <a:pt x="3767" y="113621"/>
                </a:lnTo>
                <a:lnTo>
                  <a:pt x="1392" y="70150"/>
                </a:lnTo>
                <a:lnTo>
                  <a:pt x="158" y="23942"/>
                </a:lnTo>
                <a:lnTo>
                  <a:pt x="0" y="0"/>
                </a:lnTo>
              </a:path>
            </a:pathLst>
          </a:custGeom>
          <a:noFill/>
          <a:ln cap="flat" cmpd="sng" w="635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4" name="Google Shape;1474;p147"/>
          <p:cNvSpPr txBox="1"/>
          <p:nvPr/>
        </p:nvSpPr>
        <p:spPr>
          <a:xfrm>
            <a:off x="4277209" y="3385515"/>
            <a:ext cx="939800" cy="287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給予引數</a:t>
            </a:r>
            <a:endParaRPr/>
          </a:p>
        </p:txBody>
      </p:sp>
      <p:sp>
        <p:nvSpPr>
          <p:cNvPr id="1475" name="Google Shape;1475;p147"/>
          <p:cNvSpPr/>
          <p:nvPr/>
        </p:nvSpPr>
        <p:spPr>
          <a:xfrm>
            <a:off x="4487798" y="4651019"/>
            <a:ext cx="83185" cy="73025"/>
          </a:xfrm>
          <a:custGeom>
            <a:rect b="b" l="l" r="r" t="t"/>
            <a:pathLst>
              <a:path extrusionOk="0" h="73025" w="83185">
                <a:moveTo>
                  <a:pt x="8254" y="0"/>
                </a:moveTo>
                <a:lnTo>
                  <a:pt x="4190" y="508"/>
                </a:lnTo>
                <a:lnTo>
                  <a:pt x="2031" y="3314"/>
                </a:lnTo>
                <a:lnTo>
                  <a:pt x="0" y="6108"/>
                </a:lnTo>
                <a:lnTo>
                  <a:pt x="508" y="10045"/>
                </a:lnTo>
                <a:lnTo>
                  <a:pt x="3175" y="12217"/>
                </a:lnTo>
                <a:lnTo>
                  <a:pt x="81534" y="72999"/>
                </a:lnTo>
                <a:lnTo>
                  <a:pt x="82892" y="63715"/>
                </a:lnTo>
                <a:lnTo>
                  <a:pt x="70992" y="63715"/>
                </a:lnTo>
                <a:lnTo>
                  <a:pt x="62217" y="41922"/>
                </a:lnTo>
                <a:lnTo>
                  <a:pt x="8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6" name="Google Shape;1476;p147"/>
          <p:cNvSpPr/>
          <p:nvPr/>
        </p:nvSpPr>
        <p:spPr>
          <a:xfrm>
            <a:off x="4550016" y="4692942"/>
            <a:ext cx="17145" cy="22225"/>
          </a:xfrm>
          <a:custGeom>
            <a:rect b="b" l="l" r="r" t="t"/>
            <a:pathLst>
              <a:path extrusionOk="0" h="22225" w="17145">
                <a:moveTo>
                  <a:pt x="0" y="0"/>
                </a:moveTo>
                <a:lnTo>
                  <a:pt x="8775" y="21793"/>
                </a:lnTo>
                <a:lnTo>
                  <a:pt x="16763" y="18491"/>
                </a:lnTo>
                <a:lnTo>
                  <a:pt x="8267" y="18491"/>
                </a:lnTo>
                <a:lnTo>
                  <a:pt x="9855" y="765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7" name="Google Shape;1477;p147"/>
          <p:cNvSpPr/>
          <p:nvPr/>
        </p:nvSpPr>
        <p:spPr>
          <a:xfrm>
            <a:off x="4558791" y="4618088"/>
            <a:ext cx="25400" cy="97155"/>
          </a:xfrm>
          <a:custGeom>
            <a:rect b="b" l="l" r="r" t="t"/>
            <a:pathLst>
              <a:path extrusionOk="0" h="97154" w="25400">
                <a:moveTo>
                  <a:pt x="16002" y="0"/>
                </a:moveTo>
                <a:lnTo>
                  <a:pt x="12827" y="2412"/>
                </a:lnTo>
                <a:lnTo>
                  <a:pt x="2908" y="70027"/>
                </a:lnTo>
                <a:lnTo>
                  <a:pt x="11684" y="91808"/>
                </a:lnTo>
                <a:lnTo>
                  <a:pt x="0" y="96646"/>
                </a:lnTo>
                <a:lnTo>
                  <a:pt x="11899" y="96646"/>
                </a:lnTo>
                <a:lnTo>
                  <a:pt x="25400" y="4317"/>
                </a:lnTo>
                <a:lnTo>
                  <a:pt x="22987" y="1015"/>
                </a:lnTo>
                <a:lnTo>
                  <a:pt x="1600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8" name="Google Shape;1478;p147"/>
          <p:cNvSpPr/>
          <p:nvPr/>
        </p:nvSpPr>
        <p:spPr>
          <a:xfrm>
            <a:off x="4558284" y="4700600"/>
            <a:ext cx="10795" cy="11430"/>
          </a:xfrm>
          <a:custGeom>
            <a:rect b="b" l="l" r="r" t="t"/>
            <a:pathLst>
              <a:path extrusionOk="0" h="11429" w="10795">
                <a:moveTo>
                  <a:pt x="1587" y="0"/>
                </a:moveTo>
                <a:lnTo>
                  <a:pt x="0" y="10833"/>
                </a:lnTo>
                <a:lnTo>
                  <a:pt x="10287" y="6756"/>
                </a:lnTo>
                <a:lnTo>
                  <a:pt x="158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9" name="Google Shape;1479;p147"/>
          <p:cNvSpPr/>
          <p:nvPr/>
        </p:nvSpPr>
        <p:spPr>
          <a:xfrm>
            <a:off x="4558284" y="4688116"/>
            <a:ext cx="12700" cy="23495"/>
          </a:xfrm>
          <a:custGeom>
            <a:rect b="b" l="l" r="r" t="t"/>
            <a:pathLst>
              <a:path extrusionOk="0" h="23495" w="12700">
                <a:moveTo>
                  <a:pt x="3416" y="0"/>
                </a:moveTo>
                <a:lnTo>
                  <a:pt x="1587" y="12484"/>
                </a:lnTo>
                <a:lnTo>
                  <a:pt x="10287" y="19240"/>
                </a:lnTo>
                <a:lnTo>
                  <a:pt x="0" y="23317"/>
                </a:lnTo>
                <a:lnTo>
                  <a:pt x="8496" y="23317"/>
                </a:lnTo>
                <a:lnTo>
                  <a:pt x="12191" y="21780"/>
                </a:lnTo>
                <a:lnTo>
                  <a:pt x="341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147"/>
          <p:cNvSpPr/>
          <p:nvPr/>
        </p:nvSpPr>
        <p:spPr>
          <a:xfrm>
            <a:off x="3797300" y="2819400"/>
            <a:ext cx="764540" cy="1881505"/>
          </a:xfrm>
          <a:custGeom>
            <a:rect b="b" l="l" r="r" t="t"/>
            <a:pathLst>
              <a:path extrusionOk="0" h="1881504" w="764539">
                <a:moveTo>
                  <a:pt x="11811" y="0"/>
                </a:moveTo>
                <a:lnTo>
                  <a:pt x="0" y="4711"/>
                </a:lnTo>
                <a:lnTo>
                  <a:pt x="752716" y="1873542"/>
                </a:lnTo>
                <a:lnTo>
                  <a:pt x="762571" y="1881200"/>
                </a:lnTo>
                <a:lnTo>
                  <a:pt x="764400" y="1868716"/>
                </a:lnTo>
                <a:lnTo>
                  <a:pt x="1181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1" name="Google Shape;1481;p147"/>
          <p:cNvSpPr/>
          <p:nvPr/>
        </p:nvSpPr>
        <p:spPr>
          <a:xfrm>
            <a:off x="4787900" y="4618507"/>
            <a:ext cx="14604" cy="106045"/>
          </a:xfrm>
          <a:custGeom>
            <a:rect b="b" l="l" r="r" t="t"/>
            <a:pathLst>
              <a:path extrusionOk="0" h="106045" w="14604">
                <a:moveTo>
                  <a:pt x="9817" y="0"/>
                </a:moveTo>
                <a:lnTo>
                  <a:pt x="2806" y="126"/>
                </a:lnTo>
                <a:lnTo>
                  <a:pt x="126" y="2793"/>
                </a:lnTo>
                <a:lnTo>
                  <a:pt x="0" y="6476"/>
                </a:lnTo>
                <a:lnTo>
                  <a:pt x="1142" y="105638"/>
                </a:lnTo>
                <a:lnTo>
                  <a:pt x="14554" y="97878"/>
                </a:lnTo>
                <a:lnTo>
                  <a:pt x="12890" y="97878"/>
                </a:lnTo>
                <a:lnTo>
                  <a:pt x="1790" y="91528"/>
                </a:lnTo>
                <a:lnTo>
                  <a:pt x="13500" y="70992"/>
                </a:lnTo>
                <a:lnTo>
                  <a:pt x="12763" y="6476"/>
                </a:lnTo>
                <a:lnTo>
                  <a:pt x="12763" y="2793"/>
                </a:lnTo>
                <a:lnTo>
                  <a:pt x="981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2" name="Google Shape;1482;p147"/>
          <p:cNvSpPr/>
          <p:nvPr/>
        </p:nvSpPr>
        <p:spPr>
          <a:xfrm>
            <a:off x="4789690" y="4689500"/>
            <a:ext cx="13335" cy="27305"/>
          </a:xfrm>
          <a:custGeom>
            <a:rect b="b" l="l" r="r" t="t"/>
            <a:pathLst>
              <a:path extrusionOk="0" h="27304" w="13335">
                <a:moveTo>
                  <a:pt x="11709" y="0"/>
                </a:moveTo>
                <a:lnTo>
                  <a:pt x="0" y="20535"/>
                </a:lnTo>
                <a:lnTo>
                  <a:pt x="11099" y="26885"/>
                </a:lnTo>
                <a:lnTo>
                  <a:pt x="12979" y="23583"/>
                </a:lnTo>
                <a:lnTo>
                  <a:pt x="11988" y="23583"/>
                </a:lnTo>
                <a:lnTo>
                  <a:pt x="2412" y="18249"/>
                </a:lnTo>
                <a:lnTo>
                  <a:pt x="11861" y="12776"/>
                </a:lnTo>
                <a:lnTo>
                  <a:pt x="1170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3" name="Google Shape;1483;p147"/>
          <p:cNvSpPr/>
          <p:nvPr/>
        </p:nvSpPr>
        <p:spPr>
          <a:xfrm>
            <a:off x="4800790" y="4661598"/>
            <a:ext cx="78740" cy="55244"/>
          </a:xfrm>
          <a:custGeom>
            <a:rect b="b" l="l" r="r" t="t"/>
            <a:pathLst>
              <a:path extrusionOk="0" h="55245" w="78739">
                <a:moveTo>
                  <a:pt x="71069" y="0"/>
                </a:moveTo>
                <a:lnTo>
                  <a:pt x="11633" y="34391"/>
                </a:lnTo>
                <a:lnTo>
                  <a:pt x="0" y="54787"/>
                </a:lnTo>
                <a:lnTo>
                  <a:pt x="1663" y="54787"/>
                </a:lnTo>
                <a:lnTo>
                  <a:pt x="74383" y="12712"/>
                </a:lnTo>
                <a:lnTo>
                  <a:pt x="77444" y="11061"/>
                </a:lnTo>
                <a:lnTo>
                  <a:pt x="78460" y="7112"/>
                </a:lnTo>
                <a:lnTo>
                  <a:pt x="74891" y="1015"/>
                </a:lnTo>
                <a:lnTo>
                  <a:pt x="7106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147"/>
          <p:cNvSpPr/>
          <p:nvPr/>
        </p:nvSpPr>
        <p:spPr>
          <a:xfrm>
            <a:off x="4792103" y="4702276"/>
            <a:ext cx="10160" cy="10795"/>
          </a:xfrm>
          <a:custGeom>
            <a:rect b="b" l="l" r="r" t="t"/>
            <a:pathLst>
              <a:path extrusionOk="0" h="10795" w="10160">
                <a:moveTo>
                  <a:pt x="9448" y="0"/>
                </a:moveTo>
                <a:lnTo>
                  <a:pt x="0" y="5473"/>
                </a:lnTo>
                <a:lnTo>
                  <a:pt x="9575" y="10807"/>
                </a:lnTo>
                <a:lnTo>
                  <a:pt x="944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5" name="Google Shape;1485;p147"/>
          <p:cNvSpPr/>
          <p:nvPr/>
        </p:nvSpPr>
        <p:spPr>
          <a:xfrm>
            <a:off x="4801552" y="4695990"/>
            <a:ext cx="11430" cy="17145"/>
          </a:xfrm>
          <a:custGeom>
            <a:rect b="b" l="l" r="r" t="t"/>
            <a:pathLst>
              <a:path extrusionOk="0" h="17145" w="11429">
                <a:moveTo>
                  <a:pt x="10871" y="0"/>
                </a:moveTo>
                <a:lnTo>
                  <a:pt x="0" y="6286"/>
                </a:lnTo>
                <a:lnTo>
                  <a:pt x="126" y="17094"/>
                </a:lnTo>
                <a:lnTo>
                  <a:pt x="1117" y="17094"/>
                </a:lnTo>
                <a:lnTo>
                  <a:pt x="1087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6" name="Google Shape;1486;p147"/>
          <p:cNvSpPr/>
          <p:nvPr/>
        </p:nvSpPr>
        <p:spPr>
          <a:xfrm>
            <a:off x="4801399" y="2819400"/>
            <a:ext cx="1078865" cy="1883410"/>
          </a:xfrm>
          <a:custGeom>
            <a:rect b="b" l="l" r="r" t="t"/>
            <a:pathLst>
              <a:path extrusionOk="0" h="1883410" w="1078864">
                <a:moveTo>
                  <a:pt x="1067219" y="0"/>
                </a:moveTo>
                <a:lnTo>
                  <a:pt x="0" y="1870100"/>
                </a:lnTo>
                <a:lnTo>
                  <a:pt x="152" y="1882876"/>
                </a:lnTo>
                <a:lnTo>
                  <a:pt x="11023" y="1876590"/>
                </a:lnTo>
                <a:lnTo>
                  <a:pt x="1078318" y="6223"/>
                </a:lnTo>
                <a:lnTo>
                  <a:pt x="10672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147"/>
          <p:cNvSpPr txBox="1"/>
          <p:nvPr/>
        </p:nvSpPr>
        <p:spPr>
          <a:xfrm>
            <a:off x="3496817" y="4855159"/>
            <a:ext cx="2768600" cy="287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函數名稱後面跟隨著小括號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488" name="Google Shape;1488;p147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lang="en-US" sz="3600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呼叫函數的基本方法</a:t>
            </a:r>
            <a:endParaRPr/>
          </a:p>
        </p:txBody>
      </p:sp>
      <p:sp>
        <p:nvSpPr>
          <p:cNvPr id="1489" name="Google Shape;1489;p147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0" name="Google Shape;1490;p147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148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呼叫函數</a:t>
            </a:r>
            <a:endParaRPr/>
          </a:p>
        </p:txBody>
      </p:sp>
      <p:sp>
        <p:nvSpPr>
          <p:cNvPr id="1496" name="Google Shape;1496;p148"/>
          <p:cNvSpPr txBox="1"/>
          <p:nvPr>
            <p:ph idx="1" type="body"/>
          </p:nvPr>
        </p:nvSpPr>
        <p:spPr>
          <a:xfrm>
            <a:off x="457200" y="1600200"/>
            <a:ext cx="7859713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函數必須加以呼叫才會執行，其語法如下：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例如：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497" name="Google Shape;1497;p148"/>
          <p:cNvSpPr txBox="1"/>
          <p:nvPr/>
        </p:nvSpPr>
        <p:spPr>
          <a:xfrm>
            <a:off x="539750" y="3213100"/>
            <a:ext cx="5616575" cy="1871663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 CtoF1(degreeC)：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degreeF = degreeC * 1.8 + 32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print('攝氏', degreeC, '度可以轉換成華氏', degreeF, '度')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temperatureC = eval(input('請輸入攝氏溫度：'))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CtoF1(temperatureC)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8" name="Google Shape;1498;p148"/>
          <p:cNvSpPr txBox="1"/>
          <p:nvPr/>
        </p:nvSpPr>
        <p:spPr>
          <a:xfrm>
            <a:off x="539750" y="2141538"/>
            <a:ext cx="5616575" cy="350837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functionName</a:t>
            </a: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([</a:t>
            </a:r>
            <a:r>
              <a:rPr i="1"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parameters</a:t>
            </a: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])</a:t>
            </a:r>
            <a:endParaRPr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1499" name="Google Shape;1499;p148"/>
          <p:cNvPicPr preferRelativeResize="0"/>
          <p:nvPr/>
        </p:nvPicPr>
        <p:blipFill rotWithShape="1">
          <a:blip r:embed="rId3">
            <a:alphaModFix/>
          </a:blip>
          <a:srcRect b="0" l="0" r="0" t="12471"/>
          <a:stretch/>
        </p:blipFill>
        <p:spPr>
          <a:xfrm>
            <a:off x="4330700" y="4725144"/>
            <a:ext cx="3816350" cy="1513184"/>
          </a:xfrm>
          <a:prstGeom prst="rect">
            <a:avLst/>
          </a:prstGeom>
          <a:noFill/>
          <a:ln>
            <a:noFill/>
          </a:ln>
        </p:spPr>
      </p:pic>
      <p:sp>
        <p:nvSpPr>
          <p:cNvPr id="1500" name="Google Shape;1500;p148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1" name="Google Shape;1501;p148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149"/>
          <p:cNvSpPr txBox="1"/>
          <p:nvPr/>
        </p:nvSpPr>
        <p:spPr>
          <a:xfrm>
            <a:off x="360000" y="1440000"/>
            <a:ext cx="7924492" cy="3924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參數與引數的差別 (很容易混淆)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引數 (Argument) 是用於呼叫函數，參數 (Parameter) 是方法簽章 (方法的宣告)。</a:t>
            </a:r>
            <a:endParaRPr/>
          </a:p>
          <a:p>
            <a:pPr indent="-2286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Parameter / 參數</a:t>
            </a:r>
            <a:endParaRPr/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函數運行時之參考。放在函數的標記式，用來說明這個函數，當它被呼叫時必須接收到什種型態、數量的資料。</a:t>
            </a:r>
            <a:endParaRPr/>
          </a:p>
          <a:p>
            <a:pPr indent="-2286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Argument / 引數</a:t>
            </a:r>
            <a:endParaRPr/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⽤以引發函數。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當你呼叫函數的時候，你可以放在括號內的東西。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507" name="Google Shape;1507;p149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lang="en-US" sz="3600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參數與引數</a:t>
            </a:r>
            <a:endParaRPr/>
          </a:p>
        </p:txBody>
      </p:sp>
      <p:pic>
        <p:nvPicPr>
          <p:cNvPr id="1508" name="Google Shape;1508;p149"/>
          <p:cNvPicPr preferRelativeResize="0"/>
          <p:nvPr/>
        </p:nvPicPr>
        <p:blipFill rotWithShape="1">
          <a:blip r:embed="rId3">
            <a:alphaModFix/>
          </a:blip>
          <a:srcRect b="22814" l="28738" r="26374" t="46117"/>
          <a:stretch/>
        </p:blipFill>
        <p:spPr>
          <a:xfrm>
            <a:off x="4572000" y="3441886"/>
            <a:ext cx="3712492" cy="156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9" name="Google Shape;1509;p149"/>
          <p:cNvPicPr preferRelativeResize="0"/>
          <p:nvPr/>
        </p:nvPicPr>
        <p:blipFill rotWithShape="1">
          <a:blip r:embed="rId4">
            <a:alphaModFix/>
          </a:blip>
          <a:srcRect b="44960" l="27950" r="34249" t="37400"/>
          <a:stretch/>
        </p:blipFill>
        <p:spPr>
          <a:xfrm>
            <a:off x="4265041" y="5397949"/>
            <a:ext cx="3993159" cy="1164672"/>
          </a:xfrm>
          <a:prstGeom prst="rect">
            <a:avLst/>
          </a:prstGeom>
          <a:noFill/>
          <a:ln>
            <a:noFill/>
          </a:ln>
        </p:spPr>
      </p:pic>
      <p:sp>
        <p:nvSpPr>
          <p:cNvPr id="1510" name="Google Shape;1510;p149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1" name="Google Shape;1511;p149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150"/>
          <p:cNvSpPr/>
          <p:nvPr/>
        </p:nvSpPr>
        <p:spPr>
          <a:xfrm>
            <a:off x="960933" y="2805342"/>
            <a:ext cx="5715000" cy="482600"/>
          </a:xfrm>
          <a:custGeom>
            <a:rect b="b" l="l" r="r" t="t"/>
            <a:pathLst>
              <a:path extrusionOk="0" h="482600" w="5715000">
                <a:moveTo>
                  <a:pt x="0" y="482460"/>
                </a:moveTo>
                <a:lnTo>
                  <a:pt x="5715000" y="482460"/>
                </a:lnTo>
                <a:lnTo>
                  <a:pt x="5715000" y="0"/>
                </a:lnTo>
                <a:lnTo>
                  <a:pt x="0" y="0"/>
                </a:lnTo>
                <a:lnTo>
                  <a:pt x="0" y="482460"/>
                </a:lnTo>
                <a:close/>
              </a:path>
            </a:pathLst>
          </a:custGeom>
          <a:solidFill>
            <a:srgbClr val="4F81B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7" name="Google Shape;1517;p150"/>
          <p:cNvSpPr/>
          <p:nvPr/>
        </p:nvSpPr>
        <p:spPr>
          <a:xfrm>
            <a:off x="960933" y="2805342"/>
            <a:ext cx="5715000" cy="482600"/>
          </a:xfrm>
          <a:custGeom>
            <a:rect b="b" l="l" r="r" t="t"/>
            <a:pathLst>
              <a:path extrusionOk="0" h="482600" w="5715000">
                <a:moveTo>
                  <a:pt x="0" y="482461"/>
                </a:moveTo>
                <a:lnTo>
                  <a:pt x="5715003" y="482461"/>
                </a:lnTo>
                <a:lnTo>
                  <a:pt x="5715003" y="0"/>
                </a:lnTo>
                <a:lnTo>
                  <a:pt x="0" y="0"/>
                </a:lnTo>
                <a:lnTo>
                  <a:pt x="0" y="482461"/>
                </a:lnTo>
                <a:close/>
              </a:path>
            </a:pathLst>
          </a:custGeom>
          <a:noFill/>
          <a:ln cap="flat" cmpd="sng" w="25400">
            <a:solidFill>
              <a:srgbClr val="385D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8" name="Google Shape;1518;p150"/>
          <p:cNvSpPr/>
          <p:nvPr/>
        </p:nvSpPr>
        <p:spPr>
          <a:xfrm>
            <a:off x="960933" y="3795942"/>
            <a:ext cx="5715000" cy="469900"/>
          </a:xfrm>
          <a:custGeom>
            <a:rect b="b" l="l" r="r" t="t"/>
            <a:pathLst>
              <a:path extrusionOk="0" h="469900" w="5715000">
                <a:moveTo>
                  <a:pt x="0" y="469468"/>
                </a:moveTo>
                <a:lnTo>
                  <a:pt x="5714746" y="469468"/>
                </a:lnTo>
                <a:lnTo>
                  <a:pt x="5714746" y="0"/>
                </a:lnTo>
                <a:lnTo>
                  <a:pt x="0" y="0"/>
                </a:lnTo>
                <a:lnTo>
                  <a:pt x="0" y="469468"/>
                </a:lnTo>
                <a:close/>
              </a:path>
            </a:pathLst>
          </a:custGeom>
          <a:solidFill>
            <a:srgbClr val="4F81B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9" name="Google Shape;1519;p150"/>
          <p:cNvSpPr/>
          <p:nvPr/>
        </p:nvSpPr>
        <p:spPr>
          <a:xfrm>
            <a:off x="960933" y="3795942"/>
            <a:ext cx="5715000" cy="469900"/>
          </a:xfrm>
          <a:custGeom>
            <a:rect b="b" l="l" r="r" t="t"/>
            <a:pathLst>
              <a:path extrusionOk="0" h="469900" w="5715000">
                <a:moveTo>
                  <a:pt x="0" y="469468"/>
                </a:moveTo>
                <a:lnTo>
                  <a:pt x="5714753" y="469468"/>
                </a:lnTo>
                <a:lnTo>
                  <a:pt x="5714753" y="0"/>
                </a:lnTo>
                <a:lnTo>
                  <a:pt x="0" y="0"/>
                </a:lnTo>
                <a:lnTo>
                  <a:pt x="0" y="469468"/>
                </a:lnTo>
                <a:close/>
              </a:path>
            </a:pathLst>
          </a:custGeom>
          <a:noFill/>
          <a:ln cap="flat" cmpd="sng" w="25400">
            <a:solidFill>
              <a:srgbClr val="385D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0" name="Google Shape;1520;p150"/>
          <p:cNvSpPr txBox="1"/>
          <p:nvPr/>
        </p:nvSpPr>
        <p:spPr>
          <a:xfrm>
            <a:off x="647700" y="2278685"/>
            <a:ext cx="7848600" cy="2300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149733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Function_name </a:t>
            </a:r>
            <a:r>
              <a:rPr b="1" lang="en-US" sz="2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(	</a:t>
            </a:r>
            <a:r>
              <a:rPr b="1"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Arg1, Arg2,	… </a:t>
            </a:r>
            <a:r>
              <a:rPr b="1" lang="en-US" sz="2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t/>
            </a:r>
            <a:endParaRPr sz="18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149733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def	</a:t>
            </a:r>
            <a:r>
              <a:rPr b="1"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Function_name </a:t>
            </a:r>
            <a:r>
              <a:rPr b="1" lang="en-US" sz="2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(	</a:t>
            </a:r>
            <a:r>
              <a:rPr b="1"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Pra1, Pra2,	… </a:t>
            </a:r>
            <a:r>
              <a:rPr b="1" lang="en-US" sz="2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1" name="Google Shape;1521;p150"/>
          <p:cNvSpPr/>
          <p:nvPr/>
        </p:nvSpPr>
        <p:spPr>
          <a:xfrm>
            <a:off x="4355477" y="3761512"/>
            <a:ext cx="161925" cy="110489"/>
          </a:xfrm>
          <a:custGeom>
            <a:rect b="b" l="l" r="r" t="t"/>
            <a:pathLst>
              <a:path extrusionOk="0" h="110489" w="161925">
                <a:moveTo>
                  <a:pt x="19037" y="0"/>
                </a:moveTo>
                <a:lnTo>
                  <a:pt x="8559" y="4191"/>
                </a:lnTo>
                <a:lnTo>
                  <a:pt x="0" y="16078"/>
                </a:lnTo>
                <a:lnTo>
                  <a:pt x="1892" y="27787"/>
                </a:lnTo>
                <a:lnTo>
                  <a:pt x="10604" y="36334"/>
                </a:lnTo>
                <a:lnTo>
                  <a:pt x="161455" y="110375"/>
                </a:lnTo>
                <a:lnTo>
                  <a:pt x="160299" y="88988"/>
                </a:lnTo>
                <a:lnTo>
                  <a:pt x="123964" y="88988"/>
                </a:lnTo>
                <a:lnTo>
                  <a:pt x="85636" y="31419"/>
                </a:lnTo>
                <a:lnTo>
                  <a:pt x="19037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2" name="Google Shape;1522;p150"/>
          <p:cNvSpPr/>
          <p:nvPr/>
        </p:nvSpPr>
        <p:spPr>
          <a:xfrm>
            <a:off x="4441113" y="3792932"/>
            <a:ext cx="53340" cy="57785"/>
          </a:xfrm>
          <a:custGeom>
            <a:rect b="b" l="l" r="r" t="t"/>
            <a:pathLst>
              <a:path extrusionOk="0" h="57785" w="53339">
                <a:moveTo>
                  <a:pt x="0" y="0"/>
                </a:moveTo>
                <a:lnTo>
                  <a:pt x="38328" y="57569"/>
                </a:lnTo>
                <a:lnTo>
                  <a:pt x="52933" y="48082"/>
                </a:lnTo>
                <a:lnTo>
                  <a:pt x="35217" y="48082"/>
                </a:lnTo>
                <a:lnTo>
                  <a:pt x="33464" y="15786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3" name="Google Shape;1523;p150"/>
          <p:cNvSpPr/>
          <p:nvPr/>
        </p:nvSpPr>
        <p:spPr>
          <a:xfrm>
            <a:off x="4469066" y="3687865"/>
            <a:ext cx="46990" cy="163195"/>
          </a:xfrm>
          <a:custGeom>
            <a:rect b="b" l="l" r="r" t="t"/>
            <a:pathLst>
              <a:path extrusionOk="0" h="163195" w="46989">
                <a:moveTo>
                  <a:pt x="15824" y="0"/>
                </a:moveTo>
                <a:lnTo>
                  <a:pt x="4190" y="6959"/>
                </a:lnTo>
                <a:lnTo>
                  <a:pt x="0" y="19938"/>
                </a:lnTo>
                <a:lnTo>
                  <a:pt x="3390" y="82130"/>
                </a:lnTo>
                <a:lnTo>
                  <a:pt x="42938" y="141490"/>
                </a:lnTo>
                <a:lnTo>
                  <a:pt x="10375" y="162636"/>
                </a:lnTo>
                <a:lnTo>
                  <a:pt x="46710" y="162636"/>
                </a:lnTo>
                <a:lnTo>
                  <a:pt x="38912" y="17767"/>
                </a:lnTo>
                <a:lnTo>
                  <a:pt x="38087" y="13258"/>
                </a:lnTo>
                <a:lnTo>
                  <a:pt x="30238" y="3238"/>
                </a:lnTo>
                <a:lnTo>
                  <a:pt x="15824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4" name="Google Shape;1524;p150"/>
          <p:cNvSpPr/>
          <p:nvPr/>
        </p:nvSpPr>
        <p:spPr>
          <a:xfrm>
            <a:off x="4474578" y="3808718"/>
            <a:ext cx="30480" cy="32384"/>
          </a:xfrm>
          <a:custGeom>
            <a:rect b="b" l="l" r="r" t="t"/>
            <a:pathLst>
              <a:path extrusionOk="0" h="32385" w="30479">
                <a:moveTo>
                  <a:pt x="0" y="0"/>
                </a:moveTo>
                <a:lnTo>
                  <a:pt x="1752" y="32296"/>
                </a:lnTo>
                <a:lnTo>
                  <a:pt x="29895" y="1410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5" name="Google Shape;1525;p150"/>
          <p:cNvSpPr/>
          <p:nvPr/>
        </p:nvSpPr>
        <p:spPr>
          <a:xfrm>
            <a:off x="4472457" y="3769995"/>
            <a:ext cx="40005" cy="71120"/>
          </a:xfrm>
          <a:custGeom>
            <a:rect b="b" l="l" r="r" t="t"/>
            <a:pathLst>
              <a:path extrusionOk="0" h="71120" w="40004">
                <a:moveTo>
                  <a:pt x="0" y="0"/>
                </a:moveTo>
                <a:lnTo>
                  <a:pt x="2120" y="38722"/>
                </a:lnTo>
                <a:lnTo>
                  <a:pt x="32016" y="52832"/>
                </a:lnTo>
                <a:lnTo>
                  <a:pt x="3873" y="71018"/>
                </a:lnTo>
                <a:lnTo>
                  <a:pt x="21589" y="71018"/>
                </a:lnTo>
                <a:lnTo>
                  <a:pt x="39547" y="5935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6" name="Google Shape;1526;p150"/>
          <p:cNvSpPr/>
          <p:nvPr/>
        </p:nvSpPr>
        <p:spPr>
          <a:xfrm>
            <a:off x="4059733" y="3199042"/>
            <a:ext cx="415290" cy="610235"/>
          </a:xfrm>
          <a:custGeom>
            <a:rect b="b" l="l" r="r" t="t"/>
            <a:pathLst>
              <a:path extrusionOk="0" h="610235" w="415289">
                <a:moveTo>
                  <a:pt x="32423" y="0"/>
                </a:moveTo>
                <a:lnTo>
                  <a:pt x="0" y="21132"/>
                </a:lnTo>
                <a:lnTo>
                  <a:pt x="381380" y="593890"/>
                </a:lnTo>
                <a:lnTo>
                  <a:pt x="414845" y="609676"/>
                </a:lnTo>
                <a:lnTo>
                  <a:pt x="412724" y="570953"/>
                </a:lnTo>
                <a:lnTo>
                  <a:pt x="32423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7" name="Google Shape;1527;p150"/>
          <p:cNvSpPr/>
          <p:nvPr/>
        </p:nvSpPr>
        <p:spPr>
          <a:xfrm>
            <a:off x="5086172" y="3750412"/>
            <a:ext cx="150495" cy="121920"/>
          </a:xfrm>
          <a:custGeom>
            <a:rect b="b" l="l" r="r" t="t"/>
            <a:pathLst>
              <a:path extrusionOk="0" h="121920" w="150495">
                <a:moveTo>
                  <a:pt x="19672" y="0"/>
                </a:moveTo>
                <a:lnTo>
                  <a:pt x="9194" y="3416"/>
                </a:lnTo>
                <a:lnTo>
                  <a:pt x="0" y="14516"/>
                </a:lnTo>
                <a:lnTo>
                  <a:pt x="914" y="26352"/>
                </a:lnTo>
                <a:lnTo>
                  <a:pt x="8724" y="35496"/>
                </a:lnTo>
                <a:lnTo>
                  <a:pt x="149847" y="121475"/>
                </a:lnTo>
                <a:lnTo>
                  <a:pt x="150482" y="97218"/>
                </a:lnTo>
                <a:lnTo>
                  <a:pt x="115100" y="97218"/>
                </a:lnTo>
                <a:lnTo>
                  <a:pt x="82321" y="36741"/>
                </a:lnTo>
                <a:lnTo>
                  <a:pt x="19672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8" name="Google Shape;1528;p150"/>
          <p:cNvSpPr/>
          <p:nvPr/>
        </p:nvSpPr>
        <p:spPr>
          <a:xfrm>
            <a:off x="5168493" y="3787153"/>
            <a:ext cx="50800" cy="60960"/>
          </a:xfrm>
          <a:custGeom>
            <a:rect b="b" l="l" r="r" t="t"/>
            <a:pathLst>
              <a:path extrusionOk="0" h="60960" w="50800">
                <a:moveTo>
                  <a:pt x="0" y="0"/>
                </a:moveTo>
                <a:lnTo>
                  <a:pt x="32778" y="60477"/>
                </a:lnTo>
                <a:lnTo>
                  <a:pt x="50380" y="50723"/>
                </a:lnTo>
                <a:lnTo>
                  <a:pt x="30365" y="50723"/>
                </a:lnTo>
                <a:lnTo>
                  <a:pt x="31229" y="18313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9" name="Google Shape;1529;p150"/>
          <p:cNvSpPr/>
          <p:nvPr/>
        </p:nvSpPr>
        <p:spPr>
          <a:xfrm>
            <a:off x="5200751" y="3685490"/>
            <a:ext cx="40005" cy="162560"/>
          </a:xfrm>
          <a:custGeom>
            <a:rect b="b" l="l" r="r" t="t"/>
            <a:pathLst>
              <a:path extrusionOk="0" h="162560" w="40004">
                <a:moveTo>
                  <a:pt x="19011" y="0"/>
                </a:moveTo>
                <a:lnTo>
                  <a:pt x="6858" y="5930"/>
                </a:lnTo>
                <a:lnTo>
                  <a:pt x="1663" y="18669"/>
                </a:lnTo>
                <a:lnTo>
                  <a:pt x="0" y="81165"/>
                </a:lnTo>
                <a:lnTo>
                  <a:pt x="33870" y="143662"/>
                </a:lnTo>
                <a:lnTo>
                  <a:pt x="520" y="162140"/>
                </a:lnTo>
                <a:lnTo>
                  <a:pt x="35902" y="162140"/>
                </a:lnTo>
                <a:lnTo>
                  <a:pt x="39700" y="19697"/>
                </a:lnTo>
                <a:lnTo>
                  <a:pt x="39433" y="15989"/>
                </a:lnTo>
                <a:lnTo>
                  <a:pt x="32804" y="4711"/>
                </a:lnTo>
                <a:lnTo>
                  <a:pt x="1901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0" name="Google Shape;1530;p150"/>
          <p:cNvSpPr/>
          <p:nvPr/>
        </p:nvSpPr>
        <p:spPr>
          <a:xfrm>
            <a:off x="5198859" y="3805467"/>
            <a:ext cx="29209" cy="33020"/>
          </a:xfrm>
          <a:custGeom>
            <a:rect b="b" l="l" r="r" t="t"/>
            <a:pathLst>
              <a:path extrusionOk="0" h="33020" w="29210">
                <a:moveTo>
                  <a:pt x="863" y="0"/>
                </a:moveTo>
                <a:lnTo>
                  <a:pt x="0" y="32410"/>
                </a:lnTo>
                <a:lnTo>
                  <a:pt x="28790" y="16370"/>
                </a:lnTo>
                <a:lnTo>
                  <a:pt x="863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1" name="Google Shape;1531;p150"/>
          <p:cNvSpPr/>
          <p:nvPr/>
        </p:nvSpPr>
        <p:spPr>
          <a:xfrm>
            <a:off x="5198859" y="3766655"/>
            <a:ext cx="36195" cy="71755"/>
          </a:xfrm>
          <a:custGeom>
            <a:rect b="b" l="l" r="r" t="t"/>
            <a:pathLst>
              <a:path extrusionOk="0" h="71754" w="36195">
                <a:moveTo>
                  <a:pt x="1892" y="0"/>
                </a:moveTo>
                <a:lnTo>
                  <a:pt x="863" y="38811"/>
                </a:lnTo>
                <a:lnTo>
                  <a:pt x="28790" y="55181"/>
                </a:lnTo>
                <a:lnTo>
                  <a:pt x="0" y="71221"/>
                </a:lnTo>
                <a:lnTo>
                  <a:pt x="20015" y="71221"/>
                </a:lnTo>
                <a:lnTo>
                  <a:pt x="35763" y="62496"/>
                </a:lnTo>
                <a:lnTo>
                  <a:pt x="1892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2" name="Google Shape;1532;p150"/>
          <p:cNvSpPr/>
          <p:nvPr/>
        </p:nvSpPr>
        <p:spPr>
          <a:xfrm>
            <a:off x="4859833" y="3199042"/>
            <a:ext cx="340995" cy="606425"/>
          </a:xfrm>
          <a:custGeom>
            <a:rect b="b" l="l" r="r" t="t"/>
            <a:pathLst>
              <a:path extrusionOk="0" h="606425" w="340995">
                <a:moveTo>
                  <a:pt x="33337" y="0"/>
                </a:moveTo>
                <a:lnTo>
                  <a:pt x="0" y="18605"/>
                </a:lnTo>
                <a:lnTo>
                  <a:pt x="308660" y="588111"/>
                </a:lnTo>
                <a:lnTo>
                  <a:pt x="339890" y="606425"/>
                </a:lnTo>
                <a:lnTo>
                  <a:pt x="340918" y="567613"/>
                </a:lnTo>
                <a:lnTo>
                  <a:pt x="33337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3" name="Google Shape;1533;p150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lang="en-US" sz="3600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傳遞引數給參數</a:t>
            </a:r>
            <a:endParaRPr/>
          </a:p>
        </p:txBody>
      </p:sp>
      <p:sp>
        <p:nvSpPr>
          <p:cNvPr id="1534" name="Google Shape;1534;p150"/>
          <p:cNvSpPr/>
          <p:nvPr/>
        </p:nvSpPr>
        <p:spPr>
          <a:xfrm>
            <a:off x="360000" y="1440000"/>
            <a:ext cx="7956416" cy="5355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MingLiU"/>
                <a:ea typeface="MingLiU"/>
                <a:cs typeface="MingLiU"/>
                <a:sym typeface="MingLiU"/>
              </a:rPr>
              <a:t>以引數呼叫函數而將其值賦予參數以供函數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>
                <a:solidFill>
                  <a:schemeClr val="dk1"/>
                </a:solidFill>
                <a:latin typeface="MingLiU"/>
                <a:ea typeface="MingLiU"/>
                <a:cs typeface="MingLiU"/>
                <a:sym typeface="MingLiU"/>
              </a:rPr>
              <a:t>副程式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800">
                <a:solidFill>
                  <a:schemeClr val="dk1"/>
                </a:solidFill>
                <a:latin typeface="MingLiU"/>
                <a:ea typeface="MingLiU"/>
                <a:cs typeface="MingLiU"/>
                <a:sym typeface="MingLiU"/>
              </a:rPr>
              <a:t>運行參考</a:t>
            </a: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。</a:t>
            </a:r>
            <a:endParaRPr sz="1800">
              <a:solidFill>
                <a:schemeClr val="dk1"/>
              </a:solidFill>
              <a:latin typeface="MingLiU"/>
              <a:ea typeface="MingLiU"/>
              <a:cs typeface="MingLiU"/>
              <a:sym typeface="MingLiU"/>
            </a:endParaRPr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MingLiU"/>
                <a:ea typeface="MingLiU"/>
                <a:cs typeface="MingLiU"/>
                <a:sym typeface="MingLiU"/>
              </a:rPr>
              <a:t>傳遞的動作可以想像成若干個賦值運算</a:t>
            </a: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。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MingLiU"/>
              <a:ea typeface="MingLiU"/>
              <a:cs typeface="MingLiU"/>
              <a:sym typeface="MingLiU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Pra1 = Arg1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Pra2 = Arg2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PraN = ArgN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535" name="Google Shape;1535;p150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6" name="Google Shape;1536;p150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151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lang="en-US" sz="3600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傳遞引數給參數</a:t>
            </a:r>
            <a:endParaRPr/>
          </a:p>
        </p:txBody>
      </p:sp>
      <p:pic>
        <p:nvPicPr>
          <p:cNvPr id="1542" name="Google Shape;1542;p151"/>
          <p:cNvPicPr preferRelativeResize="0"/>
          <p:nvPr/>
        </p:nvPicPr>
        <p:blipFill rotWithShape="1">
          <a:blip r:embed="rId3">
            <a:alphaModFix/>
          </a:blip>
          <a:srcRect b="44840" l="33871" r="24925" t="35802"/>
          <a:stretch/>
        </p:blipFill>
        <p:spPr>
          <a:xfrm>
            <a:off x="1119892" y="2110776"/>
            <a:ext cx="5883232" cy="1727569"/>
          </a:xfrm>
          <a:prstGeom prst="rect">
            <a:avLst/>
          </a:prstGeom>
          <a:noFill/>
          <a:ln>
            <a:noFill/>
          </a:ln>
        </p:spPr>
      </p:pic>
      <p:sp>
        <p:nvSpPr>
          <p:cNvPr id="1543" name="Google Shape;1543;p151"/>
          <p:cNvSpPr/>
          <p:nvPr/>
        </p:nvSpPr>
        <p:spPr>
          <a:xfrm>
            <a:off x="360000" y="1440000"/>
            <a:ext cx="8676496" cy="6755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MingLiU"/>
                <a:ea typeface="MingLiU"/>
                <a:cs typeface="MingLiU"/>
                <a:sym typeface="MingLiU"/>
              </a:rPr>
              <a:t>依序一個對一個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，</a:t>
            </a:r>
            <a:r>
              <a:rPr lang="en-US" sz="1800">
                <a:solidFill>
                  <a:schemeClr val="dk1"/>
                </a:solidFill>
                <a:latin typeface="MingLiU"/>
                <a:ea typeface="MingLiU"/>
                <a:cs typeface="MingLiU"/>
                <a:sym typeface="MingLiU"/>
              </a:rPr>
              <a:t>這種依參數順序給定的引數稱為 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Positional argument</a:t>
            </a: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。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506094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MingLiU"/>
                <a:ea typeface="MingLiU"/>
                <a:cs typeface="MingLiU"/>
                <a:sym typeface="MingLiU"/>
              </a:rPr>
              <a:t>呼叫函數時不使用參引數依序一對一對應傳遞，換成以參數名稱來進行傳遞與函數之呼叫(名稱呼叫)，這種依名稱傳遞的引數稱為 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Keyword argument</a:t>
            </a: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。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1544" name="Google Shape;1544;p151"/>
          <p:cNvPicPr preferRelativeResize="0"/>
          <p:nvPr/>
        </p:nvPicPr>
        <p:blipFill rotWithShape="1">
          <a:blip r:embed="rId4">
            <a:alphaModFix/>
          </a:blip>
          <a:srcRect b="32360" l="35825" r="13473" t="51260"/>
          <a:stretch/>
        </p:blipFill>
        <p:spPr>
          <a:xfrm>
            <a:off x="1110351" y="5229200"/>
            <a:ext cx="5705881" cy="1152128"/>
          </a:xfrm>
          <a:prstGeom prst="rect">
            <a:avLst/>
          </a:prstGeom>
          <a:noFill/>
          <a:ln>
            <a:noFill/>
          </a:ln>
        </p:spPr>
      </p:pic>
      <p:sp>
        <p:nvSpPr>
          <p:cNvPr id="1545" name="Google Shape;1545;p151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6" name="Google Shape;1546;p151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/>
          <p:nvPr/>
        </p:nvSpPr>
        <p:spPr>
          <a:xfrm>
            <a:off x="2748901" y="3393626"/>
            <a:ext cx="432048" cy="486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「python big data」的圖片搜尋結果" id="221" name="Google Shape;22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03893" y="2941268"/>
            <a:ext cx="2019868" cy="127802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/>
          <p:cNvSpPr txBox="1"/>
          <p:nvPr>
            <p:ph idx="1" type="body"/>
          </p:nvPr>
        </p:nvSpPr>
        <p:spPr>
          <a:xfrm>
            <a:off x="324776" y="1634581"/>
            <a:ext cx="1473740" cy="9049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物聯網</a:t>
            </a:r>
            <a:endParaRPr b="1" i="0" sz="27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23" name="Google Shape;223;p26"/>
          <p:cNvSpPr/>
          <p:nvPr/>
        </p:nvSpPr>
        <p:spPr>
          <a:xfrm>
            <a:off x="5963053" y="3337796"/>
            <a:ext cx="432048" cy="4860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6"/>
          <p:cNvSpPr/>
          <p:nvPr/>
        </p:nvSpPr>
        <p:spPr>
          <a:xfrm>
            <a:off x="3731693" y="1602442"/>
            <a:ext cx="122341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大數據</a:t>
            </a:r>
            <a:endParaRPr b="1" i="0" sz="27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25" name="Google Shape;225;p26"/>
          <p:cNvSpPr/>
          <p:nvPr/>
        </p:nvSpPr>
        <p:spPr>
          <a:xfrm>
            <a:off x="5963053" y="1246000"/>
            <a:ext cx="2161445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   數據分析</a:t>
            </a:r>
            <a:endParaRPr b="1" i="0" sz="27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→智慧應用</a:t>
            </a:r>
            <a:endParaRPr b="1" i="0" sz="27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26" name="Google Shape;226;p26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Python 趨勢</a:t>
            </a:r>
            <a:endParaRPr/>
          </a:p>
        </p:txBody>
      </p:sp>
      <p:pic>
        <p:nvPicPr>
          <p:cNvPr descr="「大數據」的圖片搜尋結果" id="227" name="Google Shape;227;p26"/>
          <p:cNvPicPr preferRelativeResize="0"/>
          <p:nvPr/>
        </p:nvPicPr>
        <p:blipFill rotWithShape="1">
          <a:blip r:embed="rId4">
            <a:alphaModFix/>
          </a:blip>
          <a:srcRect b="0" l="11869" r="12676" t="0"/>
          <a:stretch/>
        </p:blipFill>
        <p:spPr>
          <a:xfrm>
            <a:off x="3203364" y="2765205"/>
            <a:ext cx="2676121" cy="1773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「iot」的圖片搜尋結果" id="228" name="Google Shape;228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647267"/>
            <a:ext cx="3001105" cy="197877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6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6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152"/>
          <p:cNvSpPr txBox="1"/>
          <p:nvPr/>
        </p:nvSpPr>
        <p:spPr>
          <a:xfrm>
            <a:off x="1475656" y="1880897"/>
            <a:ext cx="4383020" cy="2330718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def teaTime(dessert, drink = '紅茶')：</a:t>
            </a:r>
            <a:endParaRPr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print('我的甜點是', dessert, '，飲料是', drink)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teaTime('馬卡龍', '咖啡')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teaTime('帕尼尼')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teaTime(dessert = '三明治', drink = '奶茶')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teaTime('紅豆餅', drink = '綠茶')</a:t>
            </a:r>
            <a:endParaRPr/>
          </a:p>
        </p:txBody>
      </p:sp>
      <p:sp>
        <p:nvSpPr>
          <p:cNvPr id="1552" name="Google Shape;1552;p152"/>
          <p:cNvSpPr/>
          <p:nvPr/>
        </p:nvSpPr>
        <p:spPr>
          <a:xfrm>
            <a:off x="360000" y="1440000"/>
            <a:ext cx="7704138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我們可以在定義函數時設定預設引數值 (default argument value) 。</a:t>
            </a:r>
            <a:endParaRPr/>
          </a:p>
        </p:txBody>
      </p:sp>
      <p:sp>
        <p:nvSpPr>
          <p:cNvPr id="1553" name="Google Shape;1553;p152"/>
          <p:cNvSpPr txBox="1"/>
          <p:nvPr/>
        </p:nvSpPr>
        <p:spPr>
          <a:xfrm>
            <a:off x="4668838" y="1600200"/>
            <a:ext cx="36830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</a:pPr>
            <a:r>
              <a:t/>
            </a:r>
            <a:endParaRPr b="1" sz="2400">
              <a:solidFill>
                <a:srgbClr val="36609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4" name="Google Shape;1554;p152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函數的參數 - 預設引數值</a:t>
            </a:r>
            <a:endParaRPr/>
          </a:p>
        </p:txBody>
      </p:sp>
      <p:pic>
        <p:nvPicPr>
          <p:cNvPr id="1555" name="Google Shape;1555;p152"/>
          <p:cNvPicPr preferRelativeResize="0"/>
          <p:nvPr/>
        </p:nvPicPr>
        <p:blipFill rotWithShape="1">
          <a:blip r:embed="rId3">
            <a:alphaModFix/>
          </a:blip>
          <a:srcRect b="24610" l="3177" r="38088" t="40791"/>
          <a:stretch/>
        </p:blipFill>
        <p:spPr>
          <a:xfrm>
            <a:off x="1458667" y="4293096"/>
            <a:ext cx="4383021" cy="1527987"/>
          </a:xfrm>
          <a:prstGeom prst="rect">
            <a:avLst/>
          </a:prstGeom>
          <a:noFill/>
          <a:ln>
            <a:noFill/>
          </a:ln>
        </p:spPr>
      </p:pic>
      <p:sp>
        <p:nvSpPr>
          <p:cNvPr id="1556" name="Google Shape;1556;p152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7" name="Google Shape;1557;p152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153"/>
          <p:cNvSpPr txBox="1"/>
          <p:nvPr/>
        </p:nvSpPr>
        <p:spPr>
          <a:xfrm>
            <a:off x="827584" y="2022887"/>
            <a:ext cx="6464300" cy="333425"/>
          </a:xfrm>
          <a:prstGeom prst="rect">
            <a:avLst/>
          </a:prstGeom>
          <a:solidFill>
            <a:srgbClr val="4F81BC"/>
          </a:solidFill>
          <a:ln cap="flat" cmpd="sng" w="25400">
            <a:solidFill>
              <a:srgbClr val="385D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61594" marR="0" rtl="0" algn="l">
              <a:lnSpc>
                <a:spcPct val="109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def	</a:t>
            </a:r>
            <a:r>
              <a:rPr b="1"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Function </a:t>
            </a:r>
            <a:r>
              <a:rPr b="1" lang="en-US" sz="2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(	</a:t>
            </a:r>
            <a:r>
              <a:rPr b="1"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Pra1=value1, Pra2=value2,	… </a:t>
            </a:r>
            <a:r>
              <a:rPr b="1" lang="en-US" sz="2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)：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3" name="Google Shape;1563;p153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函數的參數 - 預設引數值</a:t>
            </a:r>
            <a:endParaRPr/>
          </a:p>
        </p:txBody>
      </p:sp>
      <p:sp>
        <p:nvSpPr>
          <p:cNvPr id="1564" name="Google Shape;1564;p153"/>
          <p:cNvSpPr/>
          <p:nvPr/>
        </p:nvSpPr>
        <p:spPr>
          <a:xfrm>
            <a:off x="360000" y="1440000"/>
            <a:ext cx="7704138" cy="3323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預設引數值</a:t>
            </a:r>
            <a:r>
              <a:rPr lang="en-US" sz="1800">
                <a:solidFill>
                  <a:schemeClr val="dk1"/>
                </a:solidFill>
                <a:latin typeface="MingLiU"/>
                <a:ea typeface="MingLiU"/>
                <a:cs typeface="MingLiU"/>
                <a:sym typeface="MingLiU"/>
              </a:rPr>
              <a:t>可減少 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function call  </a:t>
            </a:r>
            <a:r>
              <a:rPr lang="en-US" sz="1800">
                <a:solidFill>
                  <a:schemeClr val="dk1"/>
                </a:solidFill>
                <a:latin typeface="MingLiU"/>
                <a:ea typeface="MingLiU"/>
                <a:cs typeface="MingLiU"/>
                <a:sym typeface="MingLiU"/>
              </a:rPr>
              <a:t>撰寫上面的麻煩。</a:t>
            </a:r>
            <a:endParaRPr sz="1800">
              <a:solidFill>
                <a:schemeClr val="dk1"/>
              </a:solidFill>
              <a:latin typeface="MingLiU"/>
              <a:ea typeface="MingLiU"/>
              <a:cs typeface="MingLiU"/>
              <a:sym typeface="MingLiU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MingLiU"/>
              <a:ea typeface="MingLiU"/>
              <a:cs typeface="MingLiU"/>
              <a:sym typeface="MingLiU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MingLiU"/>
              <a:ea typeface="MingLiU"/>
              <a:cs typeface="MingLiU"/>
              <a:sym typeface="MingLiU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MingLiU"/>
                <a:ea typeface="MingLiU"/>
                <a:cs typeface="MingLiU"/>
                <a:sym typeface="MingLiU"/>
              </a:rPr>
              <a:t>即便呼叫函數時沒有給定引數，函數依然有參考值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>
                <a:solidFill>
                  <a:srgbClr val="FF0000"/>
                </a:solidFill>
                <a:latin typeface="MingLiU"/>
                <a:ea typeface="MingLiU"/>
                <a:cs typeface="MingLiU"/>
                <a:sym typeface="MingLiU"/>
              </a:rPr>
              <a:t>預設引數值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)：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1" marL="10858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mbria"/>
              <a:buAutoNum type="arabi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當自行定義函數時</a:t>
            </a:r>
            <a:endParaRPr/>
          </a:p>
          <a:p>
            <a:pPr indent="-342900" lvl="2" marL="148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無預設值之參數在前。</a:t>
            </a:r>
            <a:endParaRPr/>
          </a:p>
          <a:p>
            <a:pPr indent="-342900" lvl="2" marL="148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有預設值之參數在後。</a:t>
            </a:r>
            <a:endParaRPr/>
          </a:p>
          <a:p>
            <a:pPr indent="-342900" lvl="1" marL="10858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mbria"/>
              <a:buAutoNum type="arabi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當有預設值之參數仍有引數之分配時，引數值將會取代。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565" name="Google Shape;1565;p153"/>
          <p:cNvSpPr txBox="1"/>
          <p:nvPr/>
        </p:nvSpPr>
        <p:spPr>
          <a:xfrm>
            <a:off x="5508104" y="6093296"/>
            <a:ext cx="7874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預設值</a:t>
            </a:r>
            <a:endParaRPr/>
          </a:p>
        </p:txBody>
      </p:sp>
      <p:graphicFrame>
        <p:nvGraphicFramePr>
          <p:cNvPr id="1566" name="Google Shape;1566;p153"/>
          <p:cNvGraphicFramePr/>
          <p:nvPr/>
        </p:nvGraphicFramePr>
        <p:xfrm>
          <a:off x="683568" y="477199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{8F52ED67-64A7-41B6-8403-BB1762BF239D}</a:tableStyleId>
              </a:tblPr>
              <a:tblGrid>
                <a:gridCol w="4060075"/>
                <a:gridCol w="2780675"/>
              </a:tblGrid>
              <a:tr h="304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MingLiU"/>
                        <a:ea typeface="MingLiU"/>
                        <a:cs typeface="MingLiU"/>
                        <a:sym typeface="MingLiU"/>
                      </a:endParaRPr>
                    </a:p>
                  </a:txBody>
                  <a:tcPr marT="0" marB="0" marR="0" marL="0">
                    <a:lnR cap="flat" cmpd="sng" w="57150">
                      <a:solidFill>
                        <a:srgbClr val="FFC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25400">
                      <a:solidFill>
                        <a:srgbClr val="385D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MingLiU"/>
                        <a:ea typeface="MingLiU"/>
                        <a:cs typeface="MingLiU"/>
                        <a:sym typeface="MingLiU"/>
                      </a:endParaRPr>
                    </a:p>
                  </a:txBody>
                  <a:tcPr marT="0" marB="0" marR="0" marL="0">
                    <a:lnL cap="flat" cmpd="sng" w="57150">
                      <a:solidFill>
                        <a:srgbClr val="FFC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25400">
                      <a:solidFill>
                        <a:srgbClr val="385D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36100">
                <a:tc>
                  <a:txBody>
                    <a:bodyPr>
                      <a:noAutofit/>
                    </a:bodyPr>
                    <a:lstStyle/>
                    <a:p>
                      <a:pPr indent="0" lvl="0" marL="62864" marR="0" rtl="0" algn="l">
                        <a:lnSpc>
                          <a:spcPct val="107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def	</a:t>
                      </a:r>
                      <a:r>
                        <a:rPr b="1" lang="en-US" sz="24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Func </a:t>
                      </a:r>
                      <a:r>
                        <a:rPr b="1" lang="en-US" sz="240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 </a:t>
                      </a:r>
                      <a:r>
                        <a:rPr b="1" lang="en-US" sz="24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Pra with no default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25400">
                      <a:solidFill>
                        <a:srgbClr val="385D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150">
                      <a:solidFill>
                        <a:srgbClr val="FFC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385D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385D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134620" rtl="0" algn="ctr">
                        <a:lnSpc>
                          <a:spcPct val="107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Pra with default </a:t>
                      </a:r>
                      <a:r>
                        <a:rPr b="1" lang="en-US" sz="240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)：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57150">
                      <a:solidFill>
                        <a:srgbClr val="FFC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385D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385D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385D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C"/>
                    </a:solidFill>
                  </a:tcPr>
                </a:tc>
              </a:tr>
            </a:tbl>
          </a:graphicData>
        </a:graphic>
      </p:graphicFrame>
      <p:sp>
        <p:nvSpPr>
          <p:cNvPr id="1567" name="Google Shape;1567;p153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8" name="Google Shape;1568;p153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154"/>
          <p:cNvSpPr txBox="1"/>
          <p:nvPr/>
        </p:nvSpPr>
        <p:spPr>
          <a:xfrm>
            <a:off x="755576" y="2817812"/>
            <a:ext cx="5400675" cy="3707532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def trapezoidArea(top, bottom, height)：</a:t>
            </a:r>
            <a:endParaRPr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result = (top + bottom) * height / 2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print('這個梯形面積為', result)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trapezoidArea(10, 20, 5)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trapezoidArea(10, height = 5, bottom = 20)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trapezoidArea(height = 5, bottom = 20, top = 10)</a:t>
            </a:r>
            <a:endParaRPr/>
          </a:p>
        </p:txBody>
      </p:sp>
      <p:sp>
        <p:nvSpPr>
          <p:cNvPr id="1574" name="Google Shape;1574;p154"/>
          <p:cNvSpPr/>
          <p:nvPr/>
        </p:nvSpPr>
        <p:spPr>
          <a:xfrm>
            <a:off x="359999" y="1440000"/>
            <a:ext cx="7980519" cy="1338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Python預設採取位置引數 </a:t>
            </a: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(position argument)</a:t>
            </a: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，但有時有些參數順序不好記，此時可以使用關鍵字引數 </a:t>
            </a: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(keyword argument) </a:t>
            </a: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來做區分，也就是在呼叫函數時指定引數所對應的參數名稱。</a:t>
            </a:r>
            <a:endParaRPr/>
          </a:p>
        </p:txBody>
      </p:sp>
      <p:sp>
        <p:nvSpPr>
          <p:cNvPr id="1575" name="Google Shape;1575;p154"/>
          <p:cNvSpPr txBox="1"/>
          <p:nvPr/>
        </p:nvSpPr>
        <p:spPr>
          <a:xfrm>
            <a:off x="4668838" y="1440000"/>
            <a:ext cx="36830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</a:pPr>
            <a:r>
              <a:t/>
            </a:r>
            <a:endParaRPr b="1" sz="2400">
              <a:solidFill>
                <a:srgbClr val="36609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6" name="Google Shape;1576;p154"/>
          <p:cNvPicPr preferRelativeResize="0"/>
          <p:nvPr/>
        </p:nvPicPr>
        <p:blipFill rotWithShape="1">
          <a:blip r:embed="rId3">
            <a:alphaModFix/>
          </a:blip>
          <a:srcRect b="0" l="0" r="0" t="10207"/>
          <a:stretch/>
        </p:blipFill>
        <p:spPr>
          <a:xfrm>
            <a:off x="4668838" y="2897251"/>
            <a:ext cx="3671681" cy="1856222"/>
          </a:xfrm>
          <a:prstGeom prst="rect">
            <a:avLst/>
          </a:prstGeom>
          <a:noFill/>
          <a:ln>
            <a:noFill/>
          </a:ln>
        </p:spPr>
      </p:pic>
      <p:sp>
        <p:nvSpPr>
          <p:cNvPr id="1577" name="Google Shape;1577;p154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函數的參數 - 關鍵字引數</a:t>
            </a:r>
            <a:endParaRPr/>
          </a:p>
        </p:txBody>
      </p:sp>
      <p:sp>
        <p:nvSpPr>
          <p:cNvPr id="1578" name="Google Shape;1578;p154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9" name="Google Shape;1579;p154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155"/>
          <p:cNvSpPr txBox="1"/>
          <p:nvPr>
            <p:ph idx="1" type="body"/>
          </p:nvPr>
        </p:nvSpPr>
        <p:spPr>
          <a:xfrm>
            <a:off x="360000" y="1440000"/>
            <a:ext cx="7894638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有時我們可能需要提早離開函數，返回呼叫函數的地方；或者我們可能需要從函數傳回某個值或某些值，此時可以使用return敘述，後面再加上傳回值。 </a:t>
            </a:r>
            <a:r>
              <a:rPr b="0" i="0" lang="en-US" sz="22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　</a:t>
            </a:r>
            <a:endParaRPr b="0" i="0" sz="22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585" name="Google Shape;1585;p155"/>
          <p:cNvSpPr txBox="1"/>
          <p:nvPr/>
        </p:nvSpPr>
        <p:spPr>
          <a:xfrm>
            <a:off x="487722" y="2996952"/>
            <a:ext cx="4044583" cy="2735262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def divmod(x, y)：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div = x // y</a:t>
            </a:r>
            <a:endParaRPr/>
          </a:p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mod = x % y</a:t>
            </a:r>
            <a:endParaRPr/>
          </a:p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return div, mod</a:t>
            </a:r>
            <a:endParaRPr/>
          </a:p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a, b = divmod(100, 7)</a:t>
            </a:r>
            <a:endParaRPr/>
          </a:p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print('100除以7的商數為', a, '，餘數為', b)</a:t>
            </a:r>
            <a:endParaRPr/>
          </a:p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c, d = divmod(200, 13)</a:t>
            </a:r>
            <a:endParaRPr/>
          </a:p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print('200除以13的商數為', c, '，餘數為', d)</a:t>
            </a:r>
            <a:endParaRPr/>
          </a:p>
        </p:txBody>
      </p:sp>
      <p:sp>
        <p:nvSpPr>
          <p:cNvPr id="1586" name="Google Shape;1586;p155"/>
          <p:cNvSpPr txBox="1"/>
          <p:nvPr/>
        </p:nvSpPr>
        <p:spPr>
          <a:xfrm>
            <a:off x="5461000" y="1600200"/>
            <a:ext cx="36830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</a:pPr>
            <a:r>
              <a:t/>
            </a:r>
            <a:endParaRPr b="1" sz="2400">
              <a:solidFill>
                <a:srgbClr val="36609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7" name="Google Shape;1587;p155"/>
          <p:cNvPicPr preferRelativeResize="0"/>
          <p:nvPr/>
        </p:nvPicPr>
        <p:blipFill rotWithShape="1">
          <a:blip r:embed="rId3">
            <a:alphaModFix/>
          </a:blip>
          <a:srcRect b="0" l="0" r="0" t="12508"/>
          <a:stretch/>
        </p:blipFill>
        <p:spPr>
          <a:xfrm>
            <a:off x="4694011" y="2996952"/>
            <a:ext cx="3584575" cy="1511176"/>
          </a:xfrm>
          <a:prstGeom prst="rect">
            <a:avLst/>
          </a:prstGeom>
          <a:noFill/>
          <a:ln>
            <a:noFill/>
          </a:ln>
        </p:spPr>
      </p:pic>
      <p:sp>
        <p:nvSpPr>
          <p:cNvPr id="1588" name="Google Shape;1588;p155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函數的傳回值</a:t>
            </a:r>
            <a:endParaRPr/>
          </a:p>
        </p:txBody>
      </p:sp>
      <p:sp>
        <p:nvSpPr>
          <p:cNvPr id="1589" name="Google Shape;1589;p155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0" name="Google Shape;1590;p155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156"/>
          <p:cNvSpPr txBox="1"/>
          <p:nvPr>
            <p:ph idx="1" type="body"/>
          </p:nvPr>
        </p:nvSpPr>
        <p:spPr>
          <a:xfrm>
            <a:off x="360000" y="1440000"/>
            <a:ext cx="8244448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一個函數於運行完畢之後可以回傳結果(也可以忽略不回傳)。</a:t>
            </a:r>
            <a:endParaRPr/>
          </a:p>
          <a:p>
            <a:pPr indent="-342900" lvl="0" marL="342900" marR="1454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當程式運⾏到return時將會</a:t>
            </a:r>
            <a:r>
              <a:rPr b="0" i="0" lang="en-US" sz="1800" u="none" cap="none" strike="noStrik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無條件直接離開(結束)函數並回傳結果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。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return 語法：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FF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FF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回傳值可以為：</a:t>
            </a:r>
            <a:endParaRPr/>
          </a:p>
          <a:p>
            <a:pPr indent="-342900" lvl="1" marL="64008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單⼀的值或物件。</a:t>
            </a:r>
            <a:endParaRPr/>
          </a:p>
          <a:p>
            <a:pPr indent="-342900" lvl="1" marL="64008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多個值或物件所構成的 數組(tuple) 。</a:t>
            </a:r>
            <a:endParaRPr/>
          </a:p>
          <a:p>
            <a:pPr indent="-342900" lvl="1" marL="64008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當未使⽤return時，預設將會回傳None 。</a:t>
            </a:r>
            <a:endParaRPr/>
          </a:p>
          <a:p>
            <a:pPr indent="-241300" lvl="1" marL="64008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FF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032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596" name="Google Shape;1596;p156"/>
          <p:cNvSpPr txBox="1"/>
          <p:nvPr/>
        </p:nvSpPr>
        <p:spPr>
          <a:xfrm>
            <a:off x="5461000" y="1600200"/>
            <a:ext cx="36830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</a:pPr>
            <a:r>
              <a:t/>
            </a:r>
            <a:endParaRPr b="1" sz="2400">
              <a:solidFill>
                <a:srgbClr val="36609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7" name="Google Shape;1597;p156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函數的傳回值</a:t>
            </a:r>
            <a:endParaRPr/>
          </a:p>
        </p:txBody>
      </p:sp>
      <p:sp>
        <p:nvSpPr>
          <p:cNvPr id="1598" name="Google Shape;1598;p156"/>
          <p:cNvSpPr txBox="1"/>
          <p:nvPr/>
        </p:nvSpPr>
        <p:spPr>
          <a:xfrm>
            <a:off x="1691680" y="2924944"/>
            <a:ext cx="2946400" cy="346249"/>
          </a:xfrm>
          <a:prstGeom prst="rect">
            <a:avLst/>
          </a:prstGeom>
          <a:solidFill>
            <a:srgbClr val="4F81BC"/>
          </a:solidFill>
          <a:ln cap="flat" cmpd="sng" w="25400">
            <a:solidFill>
              <a:srgbClr val="385D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81305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C000"/>
                </a:solidFill>
                <a:latin typeface="Arimo"/>
                <a:ea typeface="Arimo"/>
                <a:cs typeface="Arimo"/>
                <a:sym typeface="Arimo"/>
              </a:rPr>
              <a:t>return	</a:t>
            </a:r>
            <a:r>
              <a:rPr b="1" lang="en-US" sz="24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something</a:t>
            </a:r>
            <a:endParaRPr sz="24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599" name="Google Shape;1599;p156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0" name="Google Shape;1600;p156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157"/>
          <p:cNvSpPr txBox="1"/>
          <p:nvPr>
            <p:ph idx="1" type="body"/>
          </p:nvPr>
        </p:nvSpPr>
        <p:spPr>
          <a:xfrm>
            <a:off x="360000" y="1440000"/>
            <a:ext cx="8244448" cy="5517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508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一個名稱在指定值時，就可以成為變數， 並建立起自己的作用範圍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（Scope）</a:t>
            </a:r>
            <a:endParaRPr/>
          </a:p>
          <a:p>
            <a:pPr indent="-342900" lvl="0" marL="342900" marR="5715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在取用一個變數時，會就目前範圍中是否有變數名稱，若無則向外尋找。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5715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5715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5715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5715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5715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如果在 func() 中，對名稱 x 作了指定值 的動作呢？</a:t>
            </a:r>
            <a:endParaRPr/>
          </a:p>
          <a:p>
            <a:pPr indent="-228600" lvl="0" marL="342900" marR="5715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1606" name="Google Shape;1606;p157"/>
          <p:cNvPicPr preferRelativeResize="0"/>
          <p:nvPr/>
        </p:nvPicPr>
        <p:blipFill rotWithShape="1">
          <a:blip r:embed="rId3">
            <a:alphaModFix/>
          </a:blip>
          <a:srcRect b="42439" l="21651" r="65748" t="39220"/>
          <a:stretch/>
        </p:blipFill>
        <p:spPr>
          <a:xfrm>
            <a:off x="827584" y="2348880"/>
            <a:ext cx="1944216" cy="1768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7" name="Google Shape;1607;p157"/>
          <p:cNvPicPr preferRelativeResize="0"/>
          <p:nvPr/>
        </p:nvPicPr>
        <p:blipFill rotWithShape="1">
          <a:blip r:embed="rId4">
            <a:alphaModFix/>
          </a:blip>
          <a:srcRect b="12199" l="24013" r="62599" t="63124"/>
          <a:stretch/>
        </p:blipFill>
        <p:spPr>
          <a:xfrm>
            <a:off x="827583" y="4564251"/>
            <a:ext cx="1944216" cy="20331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8" name="Google Shape;1608;p157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lang="en-US" sz="3600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變數的有效範圍</a:t>
            </a:r>
            <a:endParaRPr/>
          </a:p>
        </p:txBody>
      </p:sp>
      <p:sp>
        <p:nvSpPr>
          <p:cNvPr id="1609" name="Google Shape;1609;p157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0" name="Google Shape;1610;p157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158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lang="en-US" sz="3600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全域變數 &amp; 區域變數</a:t>
            </a:r>
            <a:endParaRPr/>
          </a:p>
        </p:txBody>
      </p:sp>
      <p:sp>
        <p:nvSpPr>
          <p:cNvPr id="1616" name="Google Shape;1616;p158"/>
          <p:cNvSpPr txBox="1"/>
          <p:nvPr>
            <p:ph idx="1" type="body"/>
          </p:nvPr>
        </p:nvSpPr>
        <p:spPr>
          <a:xfrm>
            <a:off x="360000" y="1440000"/>
            <a:ext cx="8244448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Noto Sans Symbols"/>
              <a:buChar char="◆"/>
            </a:pPr>
            <a:r>
              <a:rPr b="0" i="0" lang="en-US" sz="19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每個變數有其有效範圍，也就是被認定(認識)的範圍。</a:t>
            </a:r>
            <a:endParaRPr/>
          </a:p>
          <a:p>
            <a:pPr indent="-342900" lvl="1" marL="800100" marR="43815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一般定義在函數外的變數其範圍是一整個模組，又稱全域變數。</a:t>
            </a:r>
            <a:endParaRPr/>
          </a:p>
          <a:p>
            <a:pPr indent="-342900" lvl="1" marL="800100" marR="508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被定義在一個函數中的變數稱為區域變數，其範圍是一整個函數。</a:t>
            </a:r>
            <a:endParaRPr/>
          </a:p>
          <a:p>
            <a:pPr indent="-342900" lvl="1" marL="8001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以上兩種範圍都必須從變數定義被Python看到開始算起。</a:t>
            </a:r>
            <a:endParaRPr/>
          </a:p>
          <a:p>
            <a:pPr indent="-342900" lvl="1" marL="8001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當區域變數與全域變數名稱相同產生衝突時，區域內以區域變數為主，區域外以全域變數為主。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41300" lvl="1" marL="8001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41300" lvl="1" marL="8001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1" marL="8001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若要印出變數x，必須將第05行改寫成如下的函數呼叫：</a:t>
            </a:r>
            <a:endParaRPr/>
          </a:p>
          <a:p>
            <a:pPr indent="0" lvl="1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41300" lvl="1" marL="64008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FF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032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617" name="Google Shape;1617;p158"/>
          <p:cNvSpPr txBox="1"/>
          <p:nvPr/>
        </p:nvSpPr>
        <p:spPr>
          <a:xfrm>
            <a:off x="2832703" y="4149080"/>
            <a:ext cx="1872208" cy="1251633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def f1()：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x = 1</a:t>
            </a:r>
            <a:endParaRPr/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print(x)</a:t>
            </a:r>
            <a:endParaRPr/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print(x)</a:t>
            </a:r>
            <a:endParaRPr/>
          </a:p>
        </p:txBody>
      </p:sp>
      <p:sp>
        <p:nvSpPr>
          <p:cNvPr id="1618" name="Google Shape;1618;p158"/>
          <p:cNvSpPr txBox="1"/>
          <p:nvPr/>
        </p:nvSpPr>
        <p:spPr>
          <a:xfrm>
            <a:off x="2841903" y="5942287"/>
            <a:ext cx="4265615" cy="393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f1()</a:t>
            </a:r>
            <a:endParaRPr/>
          </a:p>
        </p:txBody>
      </p:sp>
      <p:pic>
        <p:nvPicPr>
          <p:cNvPr id="1619" name="Google Shape;1619;p158"/>
          <p:cNvPicPr preferRelativeResize="0"/>
          <p:nvPr/>
        </p:nvPicPr>
        <p:blipFill rotWithShape="1">
          <a:blip r:embed="rId3">
            <a:alphaModFix/>
          </a:blip>
          <a:srcRect b="14072" l="2489" r="6167" t="21832"/>
          <a:stretch/>
        </p:blipFill>
        <p:spPr>
          <a:xfrm>
            <a:off x="4788024" y="4032561"/>
            <a:ext cx="3486807" cy="1368152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sp>
        <p:nvSpPr>
          <p:cNvPr id="1620" name="Google Shape;1620;p158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1" name="Google Shape;1621;p158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159"/>
          <p:cNvSpPr txBox="1"/>
          <p:nvPr>
            <p:ph idx="1" type="body"/>
          </p:nvPr>
        </p:nvSpPr>
        <p:spPr>
          <a:xfrm>
            <a:off x="360000" y="1440000"/>
            <a:ext cx="8244448" cy="5517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508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全域變數 &amp; 區域變數 範例</a:t>
            </a:r>
            <a:endParaRPr/>
          </a:p>
          <a:p>
            <a:pPr indent="-228600" lvl="0" marL="342900" marR="508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5715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5715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5715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5715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1627" name="Google Shape;1627;p159"/>
          <p:cNvPicPr preferRelativeResize="0"/>
          <p:nvPr/>
        </p:nvPicPr>
        <p:blipFill rotWithShape="1">
          <a:blip r:embed="rId3">
            <a:alphaModFix/>
          </a:blip>
          <a:srcRect b="14719" l="24013" r="41894" t="40808"/>
          <a:stretch/>
        </p:blipFill>
        <p:spPr>
          <a:xfrm>
            <a:off x="1475656" y="1978849"/>
            <a:ext cx="5400600" cy="4403058"/>
          </a:xfrm>
          <a:prstGeom prst="rect">
            <a:avLst/>
          </a:prstGeom>
          <a:noFill/>
          <a:ln>
            <a:noFill/>
          </a:ln>
        </p:spPr>
      </p:pic>
      <p:sp>
        <p:nvSpPr>
          <p:cNvPr id="1628" name="Google Shape;1628;p159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lang="en-US" sz="3600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全域變數 &amp; 區域變數</a:t>
            </a:r>
            <a:endParaRPr/>
          </a:p>
        </p:txBody>
      </p:sp>
      <p:sp>
        <p:nvSpPr>
          <p:cNvPr id="1629" name="Google Shape;1629;p159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159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160"/>
          <p:cNvSpPr txBox="1"/>
          <p:nvPr/>
        </p:nvSpPr>
        <p:spPr>
          <a:xfrm>
            <a:off x="360000" y="1440000"/>
            <a:ext cx="7956416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請撰寫一程式，讓使用者輸入兩個整數，接著呼叫函式compute()，此函式接收兩個參數a、b，並回傳a</a:t>
            </a:r>
            <a:r>
              <a:rPr baseline="30000"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b</a:t>
            </a: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的值。</a:t>
            </a:r>
            <a:endParaRPr/>
          </a:p>
          <a:p>
            <a:pPr indent="-1270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270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636" name="Google Shape;1636;p160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Exercise 5.</a:t>
            </a:r>
            <a:endParaRPr sz="3600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7" name="Google Shape;1637;p160"/>
          <p:cNvPicPr preferRelativeResize="0"/>
          <p:nvPr/>
        </p:nvPicPr>
        <p:blipFill rotWithShape="1">
          <a:blip r:embed="rId3">
            <a:alphaModFix/>
          </a:blip>
          <a:srcRect b="21613" l="19732" r="66799" t="35875"/>
          <a:stretch/>
        </p:blipFill>
        <p:spPr>
          <a:xfrm>
            <a:off x="725348" y="2424885"/>
            <a:ext cx="2088232" cy="4119508"/>
          </a:xfrm>
          <a:prstGeom prst="rect">
            <a:avLst/>
          </a:prstGeom>
          <a:noFill/>
          <a:ln>
            <a:noFill/>
          </a:ln>
        </p:spPr>
      </p:pic>
      <p:sp>
        <p:nvSpPr>
          <p:cNvPr id="1638" name="Google Shape;1638;p160"/>
          <p:cNvSpPr/>
          <p:nvPr/>
        </p:nvSpPr>
        <p:spPr>
          <a:xfrm>
            <a:off x="3240000" y="2340000"/>
            <a:ext cx="4572000" cy="2457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解題參考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def compute(a, b):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   return a**b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 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 = eval(input('Enter a number:'))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b = eval(input('Enter power of number:'))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 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print(a, '^', b, '=', compute(a, b))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639" name="Google Shape;1639;p160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160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161"/>
          <p:cNvSpPr txBox="1"/>
          <p:nvPr>
            <p:ph type="ctrTitle"/>
          </p:nvPr>
        </p:nvSpPr>
        <p:spPr>
          <a:xfrm>
            <a:off x="0" y="2133600"/>
            <a:ext cx="8459788" cy="1855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串列、數組、集合、字典</a:t>
            </a:r>
            <a:br>
              <a:rPr b="0" i="0" lang="en-US" sz="31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</a:br>
            <a:r>
              <a:rPr b="0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Python Fundamental</a:t>
            </a:r>
            <a:endParaRPr b="0" i="0" sz="31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descr="C:\Users\user\Desktop\pythonlogo.jpg" id="1646" name="Google Shape;1646;p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0338" y="4271963"/>
            <a:ext cx="2730500" cy="1843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/>
          <p:nvPr/>
        </p:nvSpPr>
        <p:spPr>
          <a:xfrm>
            <a:off x="360000" y="1440000"/>
            <a:ext cx="5967312" cy="4370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資料擷取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資料分析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網站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(Web)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程式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嵌入式系統應用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圖形介面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(GUI)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程式開發 </a:t>
            </a:r>
            <a:endParaRPr/>
          </a:p>
          <a:p>
            <a:pPr indent="-228600" lvl="0" marL="342900" marR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遊戲開發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機器學習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descr="「Django」的圖片搜尋結果" id="236" name="Google Shape;236;p27"/>
          <p:cNvSpPr/>
          <p:nvPr/>
        </p:nvSpPr>
        <p:spPr>
          <a:xfrm>
            <a:off x="1259681" y="748903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「Django」的圖片搜尋結果" id="237" name="Google Shape;23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7964" y="1937251"/>
            <a:ext cx="1350150" cy="6143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「PYTHON Anaconda」的圖片搜尋結果" id="238" name="Google Shape;23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98114" y="2419844"/>
            <a:ext cx="1841526" cy="9207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「PyQt」的圖片搜尋結果" id="239" name="Google Shape;239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77934" y="3334222"/>
            <a:ext cx="1188132" cy="12386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「Python 網頁爬蟲」的圖片搜尋結果" id="240" name="Google Shape;240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54360" y="4306432"/>
            <a:ext cx="2185280" cy="1130318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7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lang="en-US" sz="3600" u="non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Python 應用範圍</a:t>
            </a:r>
            <a:endParaRPr b="0" sz="3600" u="none" cap="non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42" name="Google Shape;242;p27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7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162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容器型態 (container type)</a:t>
            </a:r>
            <a:endParaRPr b="0" i="0" sz="36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652" name="Google Shape;1652;p162"/>
          <p:cNvSpPr txBox="1"/>
          <p:nvPr>
            <p:ph idx="1" type="body"/>
          </p:nvPr>
        </p:nvSpPr>
        <p:spPr>
          <a:xfrm>
            <a:off x="360000" y="1440000"/>
            <a:ext cx="8219256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容器型態用來裝入多個不同型態資料，當程式需要處理大量資料時，容器型態就會格外實用。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容器型態有以下幾種：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1" marL="64008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list (串列)</a:t>
            </a:r>
            <a:endParaRPr/>
          </a:p>
          <a:p>
            <a:pPr indent="-342900" lvl="1" marL="64008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tuple (數組)</a:t>
            </a:r>
            <a:endParaRPr/>
          </a:p>
          <a:p>
            <a:pPr indent="-342900" lvl="1" marL="64008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set (集合) </a:t>
            </a:r>
            <a:endParaRPr/>
          </a:p>
          <a:p>
            <a:pPr indent="-342900" lvl="1" marL="64008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dict (字典)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653" name="Google Shape;1653;p162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162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163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容器型態 - list (串列)</a:t>
            </a:r>
            <a:endParaRPr b="0" i="0" sz="36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660" name="Google Shape;1660;p163"/>
          <p:cNvSpPr txBox="1"/>
          <p:nvPr>
            <p:ph idx="1" type="body"/>
          </p:nvPr>
        </p:nvSpPr>
        <p:spPr>
          <a:xfrm>
            <a:off x="360000" y="1440000"/>
            <a:ext cx="8028424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list 串列，指的是由一連串資料組成、有順序且可改變內容(mutable)的序列。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串列的前後以中括號「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[ ]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」標示，裡面的逗號隔開，資料的型態可以不同。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我們可以使用Python內建的list() 函式建立串列，例如：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或者，也可以使用 [] 寫成如下：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661" name="Google Shape;1661;p163"/>
          <p:cNvSpPr txBox="1"/>
          <p:nvPr/>
        </p:nvSpPr>
        <p:spPr>
          <a:xfrm>
            <a:off x="773762" y="2780928"/>
            <a:ext cx="7257565" cy="252028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&gt;&gt;&gt; list1 = list()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&gt;&gt;&gt; list1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[]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&gt;&gt;&gt; list2 = list([1, 2, 3]) 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&gt;&gt;&gt; list2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[1, 2, 3]</a:t>
            </a:r>
            <a:endParaRPr/>
          </a:p>
        </p:txBody>
      </p:sp>
      <p:sp>
        <p:nvSpPr>
          <p:cNvPr id="1662" name="Google Shape;1662;p163"/>
          <p:cNvSpPr txBox="1"/>
          <p:nvPr/>
        </p:nvSpPr>
        <p:spPr>
          <a:xfrm>
            <a:off x="773762" y="5733394"/>
            <a:ext cx="7200900" cy="770923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&gt;&gt;&gt; list1 = []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&gt;&gt;&gt; list2 = [1, 2, 3]</a:t>
            </a:r>
            <a:endParaRPr/>
          </a:p>
        </p:txBody>
      </p:sp>
      <p:sp>
        <p:nvSpPr>
          <p:cNvPr id="1663" name="Google Shape;1663;p163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163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164"/>
          <p:cNvSpPr txBox="1"/>
          <p:nvPr/>
        </p:nvSpPr>
        <p:spPr>
          <a:xfrm>
            <a:off x="360363" y="1439863"/>
            <a:ext cx="6773862" cy="27701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是最實⽤也最常⽤的群集</a:t>
            </a:r>
            <a:endParaRPr/>
          </a:p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可以收集不同資料型態的元素</a:t>
            </a:r>
            <a:endParaRPr/>
          </a:p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list中的元素允許是list</a:t>
            </a:r>
            <a:endParaRPr/>
          </a:p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list的元素是有序的(誰前誰後有關係)</a:t>
            </a:r>
            <a:endParaRPr/>
          </a:p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list的特徵是中括號[ ]，使⽤索引位置可以存取元素</a:t>
            </a:r>
            <a:endParaRPr/>
          </a:p>
        </p:txBody>
      </p:sp>
      <p:sp>
        <p:nvSpPr>
          <p:cNvPr id="1670" name="Google Shape;1670;p164"/>
          <p:cNvSpPr/>
          <p:nvPr/>
        </p:nvSpPr>
        <p:spPr>
          <a:xfrm>
            <a:off x="327025" y="4687888"/>
            <a:ext cx="3235325" cy="172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1" name="Google Shape;1671;p164"/>
          <p:cNvSpPr/>
          <p:nvPr/>
        </p:nvSpPr>
        <p:spPr>
          <a:xfrm>
            <a:off x="2093913" y="5324475"/>
            <a:ext cx="95250" cy="26988"/>
          </a:xfrm>
          <a:custGeom>
            <a:rect b="b" l="l" r="r" t="t"/>
            <a:pathLst>
              <a:path extrusionOk="0" h="27304" w="95250">
                <a:moveTo>
                  <a:pt x="68884" y="0"/>
                </a:moveTo>
                <a:lnTo>
                  <a:pt x="2159" y="14490"/>
                </a:lnTo>
                <a:lnTo>
                  <a:pt x="0" y="17919"/>
                </a:lnTo>
                <a:lnTo>
                  <a:pt x="635" y="21348"/>
                </a:lnTo>
                <a:lnTo>
                  <a:pt x="1397" y="24777"/>
                </a:lnTo>
                <a:lnTo>
                  <a:pt x="4826" y="26936"/>
                </a:lnTo>
                <a:lnTo>
                  <a:pt x="95123" y="7251"/>
                </a:lnTo>
                <a:lnTo>
                  <a:pt x="91186" y="7251"/>
                </a:lnTo>
                <a:lnTo>
                  <a:pt x="6888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2" name="Google Shape;1672;p164"/>
          <p:cNvSpPr/>
          <p:nvPr/>
        </p:nvSpPr>
        <p:spPr>
          <a:xfrm>
            <a:off x="2162175" y="5322888"/>
            <a:ext cx="23813" cy="9525"/>
          </a:xfrm>
          <a:custGeom>
            <a:rect b="b" l="l" r="r" t="t"/>
            <a:pathLst>
              <a:path extrusionOk="0" h="10160" w="22860">
                <a:moveTo>
                  <a:pt x="12242" y="0"/>
                </a:moveTo>
                <a:lnTo>
                  <a:pt x="0" y="2654"/>
                </a:lnTo>
                <a:lnTo>
                  <a:pt x="22301" y="9905"/>
                </a:lnTo>
                <a:lnTo>
                  <a:pt x="22860" y="8127"/>
                </a:lnTo>
                <a:lnTo>
                  <a:pt x="19507" y="8127"/>
                </a:lnTo>
                <a:lnTo>
                  <a:pt x="122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3" name="Google Shape;1673;p164"/>
          <p:cNvSpPr/>
          <p:nvPr/>
        </p:nvSpPr>
        <p:spPr>
          <a:xfrm>
            <a:off x="2120900" y="5253038"/>
            <a:ext cx="77788" cy="79375"/>
          </a:xfrm>
          <a:custGeom>
            <a:rect b="b" l="l" r="r" t="t"/>
            <a:pathLst>
              <a:path extrusionOk="0" h="79375" w="78105">
                <a:moveTo>
                  <a:pt x="5461" y="0"/>
                </a:moveTo>
                <a:lnTo>
                  <a:pt x="2793" y="2286"/>
                </a:lnTo>
                <a:lnTo>
                  <a:pt x="254" y="4699"/>
                </a:lnTo>
                <a:lnTo>
                  <a:pt x="0" y="8636"/>
                </a:lnTo>
                <a:lnTo>
                  <a:pt x="2286" y="11303"/>
                </a:lnTo>
                <a:lnTo>
                  <a:pt x="45427" y="59563"/>
                </a:lnTo>
                <a:lnTo>
                  <a:pt x="67691" y="66802"/>
                </a:lnTo>
                <a:lnTo>
                  <a:pt x="63881" y="78867"/>
                </a:lnTo>
                <a:lnTo>
                  <a:pt x="67818" y="78867"/>
                </a:lnTo>
                <a:lnTo>
                  <a:pt x="77724" y="76708"/>
                </a:lnTo>
                <a:lnTo>
                  <a:pt x="11811" y="2794"/>
                </a:lnTo>
                <a:lnTo>
                  <a:pt x="9398" y="254"/>
                </a:lnTo>
                <a:lnTo>
                  <a:pt x="546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4" name="Google Shape;1674;p164"/>
          <p:cNvSpPr/>
          <p:nvPr/>
        </p:nvSpPr>
        <p:spPr>
          <a:xfrm>
            <a:off x="2174875" y="5319713"/>
            <a:ext cx="11113" cy="11112"/>
          </a:xfrm>
          <a:custGeom>
            <a:rect b="b" l="l" r="r" t="t"/>
            <a:pathLst>
              <a:path extrusionOk="0" h="10795" w="10794">
                <a:moveTo>
                  <a:pt x="10566" y="0"/>
                </a:moveTo>
                <a:lnTo>
                  <a:pt x="0" y="2286"/>
                </a:lnTo>
                <a:lnTo>
                  <a:pt x="7264" y="10414"/>
                </a:lnTo>
                <a:lnTo>
                  <a:pt x="1056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164"/>
          <p:cNvSpPr/>
          <p:nvPr/>
        </p:nvSpPr>
        <p:spPr>
          <a:xfrm>
            <a:off x="2182813" y="5319713"/>
            <a:ext cx="6350" cy="11112"/>
          </a:xfrm>
          <a:custGeom>
            <a:rect b="b" l="l" r="r" t="t"/>
            <a:pathLst>
              <a:path extrusionOk="0" h="10795" w="6985">
                <a:moveTo>
                  <a:pt x="6210" y="0"/>
                </a:moveTo>
                <a:lnTo>
                  <a:pt x="3301" y="0"/>
                </a:lnTo>
                <a:lnTo>
                  <a:pt x="0" y="10414"/>
                </a:lnTo>
                <a:lnTo>
                  <a:pt x="3352" y="10414"/>
                </a:lnTo>
                <a:lnTo>
                  <a:pt x="6604" y="127"/>
                </a:lnTo>
                <a:lnTo>
                  <a:pt x="621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164"/>
          <p:cNvSpPr/>
          <p:nvPr/>
        </p:nvSpPr>
        <p:spPr>
          <a:xfrm>
            <a:off x="1549400" y="5113338"/>
            <a:ext cx="625475" cy="211137"/>
          </a:xfrm>
          <a:custGeom>
            <a:rect b="b" l="l" r="r" t="t"/>
            <a:pathLst>
              <a:path extrusionOk="0" h="211454" w="626110">
                <a:moveTo>
                  <a:pt x="3937" y="0"/>
                </a:moveTo>
                <a:lnTo>
                  <a:pt x="0" y="12065"/>
                </a:lnTo>
                <a:lnTo>
                  <a:pt x="613841" y="211442"/>
                </a:lnTo>
                <a:lnTo>
                  <a:pt x="626084" y="208788"/>
                </a:lnTo>
                <a:lnTo>
                  <a:pt x="617689" y="199390"/>
                </a:lnTo>
                <a:lnTo>
                  <a:pt x="39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7" name="Google Shape;1677;p164"/>
          <p:cNvSpPr/>
          <p:nvPr/>
        </p:nvSpPr>
        <p:spPr>
          <a:xfrm>
            <a:off x="2166938" y="5313363"/>
            <a:ext cx="22225" cy="9525"/>
          </a:xfrm>
          <a:custGeom>
            <a:rect b="b" l="l" r="r" t="t"/>
            <a:pathLst>
              <a:path extrusionOk="0" h="9525" w="22225">
                <a:moveTo>
                  <a:pt x="0" y="0"/>
                </a:moveTo>
                <a:lnTo>
                  <a:pt x="8394" y="9397"/>
                </a:lnTo>
                <a:lnTo>
                  <a:pt x="18961" y="7111"/>
                </a:lnTo>
                <a:lnTo>
                  <a:pt x="21869" y="711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8" name="Google Shape;1678;p164"/>
          <p:cNvSpPr/>
          <p:nvPr/>
        </p:nvSpPr>
        <p:spPr>
          <a:xfrm>
            <a:off x="3614738" y="4830763"/>
            <a:ext cx="85725" cy="52387"/>
          </a:xfrm>
          <a:custGeom>
            <a:rect b="b" l="l" r="r" t="t"/>
            <a:pathLst>
              <a:path extrusionOk="0" h="52070" w="85725">
                <a:moveTo>
                  <a:pt x="70904" y="0"/>
                </a:moveTo>
                <a:lnTo>
                  <a:pt x="1015" y="40766"/>
                </a:lnTo>
                <a:lnTo>
                  <a:pt x="0" y="44576"/>
                </a:lnTo>
                <a:lnTo>
                  <a:pt x="3556" y="50672"/>
                </a:lnTo>
                <a:lnTo>
                  <a:pt x="7365" y="51688"/>
                </a:lnTo>
                <a:lnTo>
                  <a:pt x="85115" y="6349"/>
                </a:lnTo>
                <a:lnTo>
                  <a:pt x="83438" y="6349"/>
                </a:lnTo>
                <a:lnTo>
                  <a:pt x="83438" y="5460"/>
                </a:lnTo>
                <a:lnTo>
                  <a:pt x="80263" y="5460"/>
                </a:lnTo>
                <a:lnTo>
                  <a:pt x="709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9" name="Google Shape;1679;p164"/>
          <p:cNvSpPr/>
          <p:nvPr/>
        </p:nvSpPr>
        <p:spPr>
          <a:xfrm>
            <a:off x="3351213" y="4830763"/>
            <a:ext cx="334962" cy="0"/>
          </a:xfrm>
          <a:custGeom>
            <a:rect b="b" l="l" r="r" t="t"/>
            <a:pathLst>
              <a:path extrusionOk="0" h="120000" w="335279">
                <a:moveTo>
                  <a:pt x="0" y="0"/>
                </a:moveTo>
                <a:lnTo>
                  <a:pt x="334937" y="0"/>
                </a:lnTo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0" name="Google Shape;1680;p164"/>
          <p:cNvSpPr/>
          <p:nvPr/>
        </p:nvSpPr>
        <p:spPr>
          <a:xfrm>
            <a:off x="3698875" y="4824413"/>
            <a:ext cx="12700" cy="12700"/>
          </a:xfrm>
          <a:custGeom>
            <a:rect b="b" l="l" r="r" t="t"/>
            <a:pathLst>
              <a:path extrusionOk="0" h="12700" w="12700">
                <a:moveTo>
                  <a:pt x="1676" y="0"/>
                </a:moveTo>
                <a:lnTo>
                  <a:pt x="0" y="0"/>
                </a:lnTo>
                <a:lnTo>
                  <a:pt x="0" y="12699"/>
                </a:lnTo>
                <a:lnTo>
                  <a:pt x="1676" y="12699"/>
                </a:lnTo>
                <a:lnTo>
                  <a:pt x="12573" y="6349"/>
                </a:lnTo>
                <a:lnTo>
                  <a:pt x="16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1" name="Google Shape;1681;p164"/>
          <p:cNvSpPr/>
          <p:nvPr/>
        </p:nvSpPr>
        <p:spPr>
          <a:xfrm>
            <a:off x="3686175" y="4826000"/>
            <a:ext cx="9525" cy="11113"/>
          </a:xfrm>
          <a:custGeom>
            <a:rect b="b" l="l" r="r" t="t"/>
            <a:pathLst>
              <a:path extrusionOk="0" h="11429" w="9525">
                <a:moveTo>
                  <a:pt x="9359" y="0"/>
                </a:moveTo>
                <a:lnTo>
                  <a:pt x="0" y="5461"/>
                </a:lnTo>
                <a:lnTo>
                  <a:pt x="9359" y="10922"/>
                </a:lnTo>
                <a:lnTo>
                  <a:pt x="935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2" name="Google Shape;1682;p164"/>
          <p:cNvSpPr/>
          <p:nvPr/>
        </p:nvSpPr>
        <p:spPr>
          <a:xfrm>
            <a:off x="3695700" y="4830763"/>
            <a:ext cx="3175" cy="0"/>
          </a:xfrm>
          <a:custGeom>
            <a:rect b="b" l="l" r="r" t="t"/>
            <a:pathLst>
              <a:path extrusionOk="0" h="120000" w="3175">
                <a:moveTo>
                  <a:pt x="0" y="0"/>
                </a:moveTo>
                <a:lnTo>
                  <a:pt x="3175" y="0"/>
                </a:lnTo>
              </a:path>
            </a:pathLst>
          </a:custGeom>
          <a:noFill/>
          <a:ln cap="flat" cmpd="sng" w="109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3" name="Google Shape;1683;p164"/>
          <p:cNvSpPr/>
          <p:nvPr/>
        </p:nvSpPr>
        <p:spPr>
          <a:xfrm>
            <a:off x="3614738" y="4779963"/>
            <a:ext cx="85725" cy="52387"/>
          </a:xfrm>
          <a:custGeom>
            <a:rect b="b" l="l" r="r" t="t"/>
            <a:pathLst>
              <a:path extrusionOk="0" h="52070" w="85725">
                <a:moveTo>
                  <a:pt x="7365" y="0"/>
                </a:moveTo>
                <a:lnTo>
                  <a:pt x="3556" y="1016"/>
                </a:lnTo>
                <a:lnTo>
                  <a:pt x="0" y="7112"/>
                </a:lnTo>
                <a:lnTo>
                  <a:pt x="1015" y="10922"/>
                </a:lnTo>
                <a:lnTo>
                  <a:pt x="70904" y="51689"/>
                </a:lnTo>
                <a:lnTo>
                  <a:pt x="80263" y="46228"/>
                </a:lnTo>
                <a:lnTo>
                  <a:pt x="83438" y="46228"/>
                </a:lnTo>
                <a:lnTo>
                  <a:pt x="83438" y="45339"/>
                </a:lnTo>
                <a:lnTo>
                  <a:pt x="85115" y="45339"/>
                </a:lnTo>
                <a:lnTo>
                  <a:pt x="736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4" name="Google Shape;1684;p164"/>
          <p:cNvSpPr txBox="1"/>
          <p:nvPr/>
        </p:nvSpPr>
        <p:spPr>
          <a:xfrm>
            <a:off x="2178050" y="4625975"/>
            <a:ext cx="6281738" cy="831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51701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不同型態的資料可以被收集在同一個清單中</a:t>
            </a:r>
            <a:endParaRPr/>
          </a:p>
          <a:p>
            <a:pPr indent="0" lvl="0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顯示list1的第一個元素 (在電腦領域裡計數由零開始)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685" name="Google Shape;1685;p164"/>
          <p:cNvSpPr txBox="1"/>
          <p:nvPr/>
        </p:nvSpPr>
        <p:spPr>
          <a:xfrm>
            <a:off x="457200" y="274638"/>
            <a:ext cx="83629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lang="en-US" sz="3600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list (串列)</a:t>
            </a:r>
            <a:endParaRPr sz="3600" cap="non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686" name="Google Shape;1686;p164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7" name="Google Shape;1687;p164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165"/>
          <p:cNvSpPr txBox="1"/>
          <p:nvPr/>
        </p:nvSpPr>
        <p:spPr>
          <a:xfrm>
            <a:off x="360363" y="1439863"/>
            <a:ext cx="3705225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任意物件的串列</a:t>
            </a:r>
            <a:endParaRPr/>
          </a:p>
          <a:p>
            <a:pPr indent="-342900" lvl="1" marL="64008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 = [2, 3, 4]</a:t>
            </a:r>
            <a:endParaRPr/>
          </a:p>
          <a:p>
            <a:pPr indent="-342900" lvl="1" marL="64008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b = [2, 7, 3.5, 'Hello']  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1" marL="64008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 = []</a:t>
            </a:r>
            <a:endParaRPr/>
          </a:p>
          <a:p>
            <a:pPr indent="-342900" lvl="1" marL="64008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 = [2, [a, b]]</a:t>
            </a:r>
            <a:endParaRPr/>
          </a:p>
          <a:p>
            <a:pPr indent="-342900" lvl="1" marL="64008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e = a + b</a:t>
            </a:r>
            <a:endParaRPr/>
          </a:p>
        </p:txBody>
      </p:sp>
      <p:sp>
        <p:nvSpPr>
          <p:cNvPr id="1693" name="Google Shape;1693;p165"/>
          <p:cNvSpPr txBox="1"/>
          <p:nvPr/>
        </p:nvSpPr>
        <p:spPr>
          <a:xfrm>
            <a:off x="3960000" y="1728000"/>
            <a:ext cx="29448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29718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# A list of integer</a:t>
            </a:r>
            <a:endParaRPr/>
          </a:p>
          <a:p>
            <a:pPr indent="0" lvl="1" marL="29718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# A mixed list</a:t>
            </a:r>
            <a:endParaRPr/>
          </a:p>
          <a:p>
            <a:pPr indent="0" lvl="1" marL="29718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# An empty list</a:t>
            </a:r>
            <a:endParaRPr/>
          </a:p>
          <a:p>
            <a:pPr indent="0" lvl="1" marL="29718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# A list containing a list</a:t>
            </a:r>
            <a:endParaRPr/>
          </a:p>
          <a:p>
            <a:pPr indent="0" lvl="1" marL="29718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# Join two lists</a:t>
            </a:r>
            <a:endParaRPr/>
          </a:p>
        </p:txBody>
      </p:sp>
      <p:sp>
        <p:nvSpPr>
          <p:cNvPr id="1694" name="Google Shape;1694;p165"/>
          <p:cNvSpPr txBox="1"/>
          <p:nvPr/>
        </p:nvSpPr>
        <p:spPr>
          <a:xfrm>
            <a:off x="3960000" y="4212000"/>
            <a:ext cx="3575050" cy="1527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29718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# Get 2nd element (0 is first)</a:t>
            </a:r>
            <a:endParaRPr/>
          </a:p>
          <a:p>
            <a:pPr indent="0" lvl="1" marL="29718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# Return a sub-list</a:t>
            </a:r>
            <a:endParaRPr/>
          </a:p>
          <a:p>
            <a:pPr indent="0" lvl="1" marL="29718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# Nested lists</a:t>
            </a:r>
            <a:endParaRPr/>
          </a:p>
          <a:p>
            <a:pPr indent="0" lvl="1" marL="29718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# Change an element</a:t>
            </a:r>
            <a:endParaRPr/>
          </a:p>
        </p:txBody>
      </p:sp>
      <p:sp>
        <p:nvSpPr>
          <p:cNvPr id="1695" name="Google Shape;1695;p165"/>
          <p:cNvSpPr/>
          <p:nvPr/>
        </p:nvSpPr>
        <p:spPr>
          <a:xfrm>
            <a:off x="0" y="0"/>
            <a:ext cx="9144000" cy="6858000"/>
          </a:xfrm>
          <a:custGeom>
            <a:rect b="b" l="l" r="r" t="t"/>
            <a:pathLst>
              <a:path extrusionOk="0" h="6858000" w="9144000">
                <a:moveTo>
                  <a:pt x="0" y="6858003"/>
                </a:moveTo>
                <a:lnTo>
                  <a:pt x="9144005" y="6858003"/>
                </a:lnTo>
                <a:lnTo>
                  <a:pt x="9144005" y="0"/>
                </a:lnTo>
                <a:lnTo>
                  <a:pt x="0" y="0"/>
                </a:lnTo>
                <a:lnTo>
                  <a:pt x="0" y="6858003"/>
                </a:lnTo>
                <a:close/>
              </a:path>
            </a:pathLst>
          </a:custGeom>
          <a:noFill/>
          <a:ln cap="flat" cmpd="sng" w="12700">
            <a:solidFill>
              <a:srgbClr val="4C4C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6" name="Google Shape;1696;p165"/>
          <p:cNvSpPr txBox="1"/>
          <p:nvPr/>
        </p:nvSpPr>
        <p:spPr>
          <a:xfrm>
            <a:off x="360363" y="3959225"/>
            <a:ext cx="3360737" cy="185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串列的操作</a:t>
            </a:r>
            <a:endParaRPr/>
          </a:p>
          <a:p>
            <a:pPr indent="-342900" lvl="1" marL="64008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x = a[1]</a:t>
            </a:r>
            <a:endParaRPr/>
          </a:p>
          <a:p>
            <a:pPr indent="-342900" lvl="1" marL="64008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y = b[1:3]</a:t>
            </a:r>
            <a:endParaRPr/>
          </a:p>
          <a:p>
            <a:pPr indent="-342900" lvl="1" marL="64008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z =d[1][0][2]  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1" marL="64008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b[0] = 42</a:t>
            </a:r>
            <a:endParaRPr/>
          </a:p>
        </p:txBody>
      </p:sp>
      <p:sp>
        <p:nvSpPr>
          <p:cNvPr id="1697" name="Google Shape;1697;p165"/>
          <p:cNvSpPr txBox="1"/>
          <p:nvPr/>
        </p:nvSpPr>
        <p:spPr>
          <a:xfrm>
            <a:off x="457200" y="274638"/>
            <a:ext cx="83629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lang="en-US" sz="3600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list (串列)</a:t>
            </a:r>
            <a:endParaRPr sz="3600" cap="non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698" name="Google Shape;1698;p165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9" name="Google Shape;1699;p165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166"/>
          <p:cNvSpPr txBox="1"/>
          <p:nvPr>
            <p:ph idx="1" type="body"/>
          </p:nvPr>
        </p:nvSpPr>
        <p:spPr>
          <a:xfrm>
            <a:off x="360363" y="1439863"/>
            <a:ext cx="7859712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連接運算子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+ 運算子也可以用來連接串列，例如：</a:t>
            </a:r>
            <a:endParaRPr/>
          </a:p>
          <a:p>
            <a:pPr indent="-43179" lvl="0" marL="182880" marR="0" rtl="0" algn="just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43179" lvl="0" marL="182880" marR="0" rtl="0" algn="just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重複運算子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* 運算子也可以用來重複串列，例如：</a:t>
            </a:r>
            <a:endParaRPr/>
          </a:p>
          <a:p>
            <a:pPr indent="0" lvl="0" marL="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43179" lvl="0" marL="18288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705" name="Google Shape;1705;p166"/>
          <p:cNvSpPr txBox="1"/>
          <p:nvPr/>
        </p:nvSpPr>
        <p:spPr>
          <a:xfrm>
            <a:off x="666750" y="2409825"/>
            <a:ext cx="7200900" cy="576263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[1, 2, 3] + ["Taipei", "Tokyo", "Vienna"]</a:t>
            </a:r>
            <a:endParaRPr/>
          </a:p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[1, 2, 3, 'Taipei', 'Tokyo', 'Vienna']</a:t>
            </a:r>
            <a:endParaRPr/>
          </a:p>
        </p:txBody>
      </p:sp>
      <p:sp>
        <p:nvSpPr>
          <p:cNvPr id="1706" name="Google Shape;1706;p166"/>
          <p:cNvSpPr txBox="1"/>
          <p:nvPr/>
        </p:nvSpPr>
        <p:spPr>
          <a:xfrm>
            <a:off x="666750" y="4073525"/>
            <a:ext cx="7200900" cy="576263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3 * [1, 2, 3]</a:t>
            </a:r>
            <a:endParaRPr/>
          </a:p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[1, 2, 3, 1, 2, 3, 1, 2, 3]</a:t>
            </a:r>
            <a:endParaRPr/>
          </a:p>
        </p:txBody>
      </p:sp>
      <p:sp>
        <p:nvSpPr>
          <p:cNvPr id="1707" name="Google Shape;1707;p166"/>
          <p:cNvSpPr txBox="1"/>
          <p:nvPr/>
        </p:nvSpPr>
        <p:spPr>
          <a:xfrm>
            <a:off x="457200" y="274638"/>
            <a:ext cx="83629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lang="en-US" sz="3600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list (串列)</a:t>
            </a:r>
            <a:endParaRPr sz="3600" cap="non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708" name="Google Shape;1708;p166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9" name="Google Shape;1709;p166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p167"/>
          <p:cNvSpPr txBox="1"/>
          <p:nvPr>
            <p:ph idx="1" type="body"/>
          </p:nvPr>
        </p:nvSpPr>
        <p:spPr>
          <a:xfrm>
            <a:off x="360363" y="1439863"/>
            <a:ext cx="7786687" cy="5302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比較運算子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比較運算子 (&gt;、&lt;、&gt;=、&lt;=、==、!=) 也可以用來比較兩個串列的大小或相等與否，例如：</a:t>
            </a:r>
            <a:endParaRPr/>
          </a:p>
          <a:p>
            <a:pPr indent="-2286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in與not in運算子</a:t>
            </a:r>
            <a:endParaRPr/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我們可以使用in運算子檢查某個元素是否存在於串列，例如：</a:t>
            </a:r>
            <a:endParaRPr/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我們可以使用not in運算子檢查某個元素是否不存在於串列，例如：</a:t>
            </a:r>
            <a:endParaRPr/>
          </a:p>
          <a:p>
            <a:pPr indent="-2286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43179" lvl="0" marL="18288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715" name="Google Shape;1715;p167"/>
          <p:cNvSpPr txBox="1"/>
          <p:nvPr/>
        </p:nvSpPr>
        <p:spPr>
          <a:xfrm>
            <a:off x="2124075" y="2420938"/>
            <a:ext cx="5400675" cy="1079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[1, 2.5, 'B'] == ['B', 2.5, 1]</a:t>
            </a:r>
            <a:endParaRPr/>
          </a:p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endParaRPr/>
          </a:p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[1, 2, 3] != [1, 2, 3, 4]</a:t>
            </a:r>
            <a:endParaRPr/>
          </a:p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endParaRPr/>
          </a:p>
        </p:txBody>
      </p:sp>
      <p:sp>
        <p:nvSpPr>
          <p:cNvPr id="1716" name="Google Shape;1716;p167"/>
          <p:cNvSpPr txBox="1"/>
          <p:nvPr/>
        </p:nvSpPr>
        <p:spPr>
          <a:xfrm>
            <a:off x="755650" y="4652963"/>
            <a:ext cx="6769100" cy="576262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'A' in [1, 'A', 2, 'B']</a:t>
            </a:r>
            <a:endParaRPr/>
          </a:p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endParaRPr/>
          </a:p>
        </p:txBody>
      </p:sp>
      <p:sp>
        <p:nvSpPr>
          <p:cNvPr id="1717" name="Google Shape;1717;p167"/>
          <p:cNvSpPr txBox="1"/>
          <p:nvPr/>
        </p:nvSpPr>
        <p:spPr>
          <a:xfrm>
            <a:off x="752475" y="5949950"/>
            <a:ext cx="6772275" cy="576263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'T' not in [1, 'T', 2, 'O']</a:t>
            </a:r>
            <a:endParaRPr/>
          </a:p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endParaRPr/>
          </a:p>
        </p:txBody>
      </p:sp>
      <p:sp>
        <p:nvSpPr>
          <p:cNvPr id="1718" name="Google Shape;1718;p167"/>
          <p:cNvSpPr txBox="1"/>
          <p:nvPr/>
        </p:nvSpPr>
        <p:spPr>
          <a:xfrm>
            <a:off x="457200" y="274638"/>
            <a:ext cx="83629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lang="en-US" sz="3600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list (串列)</a:t>
            </a:r>
            <a:endParaRPr sz="3600" cap="non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719" name="Google Shape;1719;p167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0" name="Google Shape;1720;p167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p168"/>
          <p:cNvSpPr txBox="1"/>
          <p:nvPr>
            <p:ph idx="1" type="body"/>
          </p:nvPr>
        </p:nvSpPr>
        <p:spPr>
          <a:xfrm>
            <a:off x="360363" y="1439863"/>
            <a:ext cx="8027987" cy="3889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索引與片段運算子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我們可以使用索引運算子 ([]) 取得串列的元素。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舉例來說，假設變數L的值為 [5, 10, 15, 20, 25, 30, 35, 40, 45, 50]，其存放順序如下：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85750" lvl="1" marL="58293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L[0]、L[1]……L[9] 表示5、10、…、50，</a:t>
            </a:r>
            <a:endParaRPr b="0" i="0" sz="1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85750" lvl="1" marL="582930" marR="0" rtl="0" algn="l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L[-1]、L[-2]……L[-10] 表示50、45、…、5。</a:t>
            </a:r>
            <a:endParaRPr b="0" i="0" sz="1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71450" lvl="1" marL="58293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1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我們也可以使用片段運算子 ([start:end]) 指定索引範圍，例如：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43179" lvl="0" marL="182880" marR="0" rtl="0" algn="l">
              <a:lnSpc>
                <a:spcPct val="90000"/>
              </a:lnSpc>
              <a:spcBef>
                <a:spcPts val="10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726" name="Google Shape;1726;p168"/>
          <p:cNvSpPr txBox="1"/>
          <p:nvPr/>
        </p:nvSpPr>
        <p:spPr>
          <a:xfrm>
            <a:off x="477952" y="5214937"/>
            <a:ext cx="7561263" cy="1368425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L = [5, 10, 15, 20, 25, 30, 35, 40, 45, 50]</a:t>
            </a:r>
            <a:endParaRPr/>
          </a:p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L[2:5]	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[15, 20, 25]</a:t>
            </a:r>
            <a:endParaRPr/>
          </a:p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L[3:7] 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[20, 25, 30, 35]</a:t>
            </a:r>
            <a:endParaRPr/>
          </a:p>
        </p:txBody>
      </p:sp>
      <p:pic>
        <p:nvPicPr>
          <p:cNvPr id="1727" name="Google Shape;1727;p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1600" y="3573016"/>
            <a:ext cx="6348412" cy="95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8" name="Google Shape;1728;p168"/>
          <p:cNvSpPr txBox="1"/>
          <p:nvPr/>
        </p:nvSpPr>
        <p:spPr>
          <a:xfrm>
            <a:off x="457200" y="274638"/>
            <a:ext cx="83629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lang="en-US" sz="3600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list (串列)</a:t>
            </a:r>
            <a:endParaRPr sz="3600" cap="non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729" name="Google Shape;1729;p168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0" name="Google Shape;1730;p168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169"/>
          <p:cNvSpPr txBox="1"/>
          <p:nvPr>
            <p:ph idx="1" type="body"/>
          </p:nvPr>
        </p:nvSpPr>
        <p:spPr>
          <a:xfrm>
            <a:off x="360363" y="1439863"/>
            <a:ext cx="7786687" cy="5040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del 刪除索引元素</a:t>
            </a:r>
            <a:endParaRPr/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del 刪除敘述可以用來從串列中刪除指定索引的元素，以下面的敘述為例，del L[0] 表示從串列L中刪除索引為0的元素，即刪除第一個元素：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736" name="Google Shape;1736;p169"/>
          <p:cNvSpPr txBox="1"/>
          <p:nvPr/>
        </p:nvSpPr>
        <p:spPr>
          <a:xfrm>
            <a:off x="561632" y="2817019"/>
            <a:ext cx="7559675" cy="1223962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L = [-1, 1.5, 66, 333, 333, 1234]</a:t>
            </a:r>
            <a:endParaRPr/>
          </a:p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del L[0]</a:t>
            </a:r>
            <a:endParaRPr/>
          </a:p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L</a:t>
            </a:r>
            <a:endParaRPr/>
          </a:p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[1.5, 66, 333, 333, 1234]</a:t>
            </a:r>
            <a:endParaRPr/>
          </a:p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7" name="Google Shape;1737;p169"/>
          <p:cNvSpPr txBox="1"/>
          <p:nvPr/>
        </p:nvSpPr>
        <p:spPr>
          <a:xfrm>
            <a:off x="457200" y="274638"/>
            <a:ext cx="83629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lang="en-US" sz="3600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list (串列)</a:t>
            </a:r>
            <a:endParaRPr sz="3600" cap="non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738" name="Google Shape;1738;p169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9" name="Google Shape;1739;p169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3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170"/>
          <p:cNvSpPr txBox="1"/>
          <p:nvPr>
            <p:ph idx="1" type="body"/>
          </p:nvPr>
        </p:nvSpPr>
        <p:spPr>
          <a:xfrm>
            <a:off x="360363" y="1439863"/>
            <a:ext cx="7878762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內建函式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內建函式有些亦適用於串列，例如：</a:t>
            </a:r>
            <a:endParaRPr/>
          </a:p>
          <a:p>
            <a:pPr indent="-285750" lvl="1" marL="58293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len(</a:t>
            </a:r>
            <a:r>
              <a:rPr b="0" i="1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L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) </a:t>
            </a:r>
            <a:endParaRPr/>
          </a:p>
          <a:p>
            <a:pPr indent="-171450" lvl="1" marL="58293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85750" lvl="1" marL="58293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max(</a:t>
            </a:r>
            <a:r>
              <a:rPr b="0" i="1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L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) </a:t>
            </a:r>
            <a:endParaRPr/>
          </a:p>
          <a:p>
            <a:pPr indent="-171450" lvl="1" marL="58293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85750" lvl="1" marL="58293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min(</a:t>
            </a:r>
            <a:r>
              <a:rPr b="0" i="1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L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) </a:t>
            </a:r>
            <a:endParaRPr/>
          </a:p>
          <a:p>
            <a:pPr indent="-171450" lvl="1" marL="58293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85750" lvl="1" marL="58293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sum(</a:t>
            </a:r>
            <a:r>
              <a:rPr b="0" i="1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L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)</a:t>
            </a:r>
            <a:endParaRPr/>
          </a:p>
          <a:p>
            <a:pPr indent="-171450" lvl="1" marL="58293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1" marL="29718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745" name="Google Shape;1745;p170"/>
          <p:cNvSpPr txBox="1"/>
          <p:nvPr/>
        </p:nvSpPr>
        <p:spPr>
          <a:xfrm>
            <a:off x="1806575" y="2359025"/>
            <a:ext cx="2520950" cy="466725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len([1, 3, 5, 7, 9])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6350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6" name="Google Shape;1746;p170"/>
          <p:cNvSpPr txBox="1"/>
          <p:nvPr/>
        </p:nvSpPr>
        <p:spPr>
          <a:xfrm>
            <a:off x="1822664" y="3022600"/>
            <a:ext cx="2520950" cy="468313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max([1, 3, 5, 7, 9])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6350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7" name="Google Shape;1747;p170"/>
          <p:cNvSpPr txBox="1"/>
          <p:nvPr/>
        </p:nvSpPr>
        <p:spPr>
          <a:xfrm>
            <a:off x="1808163" y="3687763"/>
            <a:ext cx="2519362" cy="466725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min([1, 3, 5, 7, 9])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6350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8" name="Google Shape;1748;p170"/>
          <p:cNvSpPr txBox="1"/>
          <p:nvPr/>
        </p:nvSpPr>
        <p:spPr>
          <a:xfrm>
            <a:off x="1795463" y="4392613"/>
            <a:ext cx="2519362" cy="468312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sum([1, 3, 5, 7, 9])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6350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25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9" name="Google Shape;1749;p170"/>
          <p:cNvSpPr txBox="1"/>
          <p:nvPr/>
        </p:nvSpPr>
        <p:spPr>
          <a:xfrm>
            <a:off x="457200" y="274638"/>
            <a:ext cx="83629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lang="en-US" sz="3600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list (串列) 函式</a:t>
            </a:r>
            <a:endParaRPr sz="3600" cap="non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750" name="Google Shape;1750;p170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1" name="Google Shape;1751;p170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171"/>
          <p:cNvSpPr/>
          <p:nvPr/>
        </p:nvSpPr>
        <p:spPr>
          <a:xfrm>
            <a:off x="173037" y="1916832"/>
            <a:ext cx="8188325" cy="273208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7" name="Google Shape;1757;p171"/>
          <p:cNvSpPr/>
          <p:nvPr/>
        </p:nvSpPr>
        <p:spPr>
          <a:xfrm>
            <a:off x="0" y="0"/>
            <a:ext cx="9144000" cy="6858000"/>
          </a:xfrm>
          <a:custGeom>
            <a:rect b="b" l="l" r="r" t="t"/>
            <a:pathLst>
              <a:path extrusionOk="0" h="6858000" w="9144000">
                <a:moveTo>
                  <a:pt x="0" y="6858003"/>
                </a:moveTo>
                <a:lnTo>
                  <a:pt x="9144005" y="6858003"/>
                </a:lnTo>
                <a:lnTo>
                  <a:pt x="9144005" y="0"/>
                </a:lnTo>
                <a:lnTo>
                  <a:pt x="0" y="0"/>
                </a:lnTo>
                <a:lnTo>
                  <a:pt x="0" y="6858003"/>
                </a:lnTo>
                <a:close/>
              </a:path>
            </a:pathLst>
          </a:custGeom>
          <a:noFill/>
          <a:ln cap="flat" cmpd="sng" w="12700">
            <a:solidFill>
              <a:srgbClr val="4C4C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8" name="Google Shape;1758;p171"/>
          <p:cNvSpPr txBox="1"/>
          <p:nvPr/>
        </p:nvSpPr>
        <p:spPr>
          <a:xfrm>
            <a:off x="457200" y="274638"/>
            <a:ext cx="83629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lang="en-US" sz="3600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list (串列) 函式</a:t>
            </a:r>
            <a:endParaRPr sz="3600" cap="non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759" name="Google Shape;1759;p171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0" name="Google Shape;1760;p171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 txBox="1"/>
          <p:nvPr>
            <p:ph idx="1" type="body"/>
          </p:nvPr>
        </p:nvSpPr>
        <p:spPr>
          <a:xfrm>
            <a:off x="360000" y="1440000"/>
            <a:ext cx="76200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資料收集、資料分析流程進行 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(資料理解、準備、建模、評估與釋義)</a:t>
            </a:r>
            <a:endParaRPr/>
          </a:p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社群發文的留言分析</a:t>
            </a:r>
            <a:endParaRPr/>
          </a:p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輿情分析、即時、非即時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網頁搜尋引擎 – Google, Yahoo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88900" lvl="0" marL="34290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9" name="Google Shape;249;p28"/>
          <p:cNvGrpSpPr/>
          <p:nvPr/>
        </p:nvGrpSpPr>
        <p:grpSpPr>
          <a:xfrm>
            <a:off x="4267200" y="3809421"/>
            <a:ext cx="3948136" cy="2558494"/>
            <a:chOff x="323528" y="4221088"/>
            <a:chExt cx="3810000" cy="2506862"/>
          </a:xfrm>
        </p:grpSpPr>
        <p:pic>
          <p:nvPicPr>
            <p:cNvPr descr="「Python 網頁爬蟲」的圖片搜尋結果" id="250" name="Google Shape;250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3528" y="4221088"/>
              <a:ext cx="3810000" cy="19706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" name="Google Shape;251;p28"/>
            <p:cNvSpPr/>
            <p:nvPr/>
          </p:nvSpPr>
          <p:spPr>
            <a:xfrm>
              <a:off x="1553771" y="6235507"/>
              <a:ext cx="1477328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rPr>
                <a:t>網頁爬蟲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2" name="Google Shape;252;p28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lang="en-US" sz="3600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Python 應用範圍 - 資料擷取</a:t>
            </a:r>
            <a:endParaRPr/>
          </a:p>
        </p:txBody>
      </p:sp>
      <p:sp>
        <p:nvSpPr>
          <p:cNvPr id="253" name="Google Shape;253;p28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8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172"/>
          <p:cNvSpPr/>
          <p:nvPr/>
        </p:nvSpPr>
        <p:spPr>
          <a:xfrm>
            <a:off x="395288" y="1422563"/>
            <a:ext cx="7633095" cy="48867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6" name="Google Shape;1766;p172"/>
          <p:cNvSpPr txBox="1"/>
          <p:nvPr/>
        </p:nvSpPr>
        <p:spPr>
          <a:xfrm>
            <a:off x="457200" y="274638"/>
            <a:ext cx="83629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lang="en-US" sz="3600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list (串列) 函式</a:t>
            </a:r>
            <a:endParaRPr sz="3600" cap="non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767" name="Google Shape;1767;p172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8" name="Google Shape;1768;p172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p173"/>
          <p:cNvSpPr txBox="1"/>
          <p:nvPr>
            <p:ph idx="1" type="body"/>
          </p:nvPr>
        </p:nvSpPr>
        <p:spPr>
          <a:xfrm>
            <a:off x="360363" y="1439863"/>
            <a:ext cx="8064500" cy="541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◆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Python提供兩種內建排序的函式：sort()和sorted()，這兩個function都可以用來排序一個串列(list)</a:t>
            </a:r>
            <a:b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</a:b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差別在於sorted()會回傳一個排序好新的list；sort()會直接修改原始的list並排序完成。以下範例。</a:t>
            </a:r>
            <a:endParaRPr b="0" i="0" sz="1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96850" lvl="0" marL="285750" marR="0" rtl="0" algn="l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96850" lvl="0" marL="285750" marR="0" rtl="0" algn="l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96850" lvl="0" marL="285750" marR="0" rtl="0" algn="l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96850" lvl="0" marL="285750" marR="0" rtl="0" algn="l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96850" lvl="0" marL="28575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85750" lvl="0" marL="28575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◆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如果要保留原本的list，就用sorted()來產生一個排序好的新list 。</a:t>
            </a:r>
            <a:endParaRPr b="0" i="0" sz="1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85750" lvl="0" marL="28575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◆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如果原始的list不需要保留下來的話，可以使用sort()來排序。</a:t>
            </a:r>
            <a:endParaRPr b="0" i="0" sz="1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96850" lvl="0" marL="28575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96850" lvl="0" marL="28575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43179" lvl="0" marL="18288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774" name="Google Shape;1774;p173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list (串列) 排序</a:t>
            </a:r>
            <a:endParaRPr/>
          </a:p>
        </p:txBody>
      </p:sp>
      <p:pic>
        <p:nvPicPr>
          <p:cNvPr id="1775" name="Google Shape;1775;p173"/>
          <p:cNvPicPr preferRelativeResize="0"/>
          <p:nvPr/>
        </p:nvPicPr>
        <p:blipFill rotWithShape="1">
          <a:blip r:embed="rId3">
            <a:alphaModFix/>
          </a:blip>
          <a:srcRect b="39920" l="22437" r="36612" t="44959"/>
          <a:stretch/>
        </p:blipFill>
        <p:spPr>
          <a:xfrm>
            <a:off x="445453" y="2924944"/>
            <a:ext cx="7644849" cy="1764196"/>
          </a:xfrm>
          <a:prstGeom prst="rect">
            <a:avLst/>
          </a:prstGeom>
          <a:noFill/>
          <a:ln>
            <a:noFill/>
          </a:ln>
        </p:spPr>
      </p:pic>
      <p:sp>
        <p:nvSpPr>
          <p:cNvPr id="1776" name="Google Shape;1776;p173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7" name="Google Shape;1777;p173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p174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容器型態 - tuple (數組)</a:t>
            </a:r>
            <a:endParaRPr b="0" i="0" sz="36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783" name="Google Shape;1783;p174"/>
          <p:cNvSpPr txBox="1"/>
          <p:nvPr>
            <p:ph idx="1" type="body"/>
          </p:nvPr>
        </p:nvSpPr>
        <p:spPr>
          <a:xfrm>
            <a:off x="360000" y="1440000"/>
            <a:ext cx="8028424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tuple 數組(亦稱元組、序對)，指的是由一連串資料組成、有順序且不可改變內容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(immutable)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的序列。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tuple 的前後以小括號「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( )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」標示，裡面的逗號隔開，資料的型態可以不同。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我們可以使用Python內建的tuple() 函式建立元組，例如：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或者，也可以使用 () 寫成如下：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784" name="Google Shape;1784;p174"/>
          <p:cNvSpPr txBox="1"/>
          <p:nvPr/>
        </p:nvSpPr>
        <p:spPr>
          <a:xfrm>
            <a:off x="819005" y="3140968"/>
            <a:ext cx="7110413" cy="2088232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tuple1 = tuple()	</a:t>
            </a:r>
            <a:endParaRPr sz="18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tuple1</a:t>
            </a:r>
            <a:endParaRPr/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()</a:t>
            </a:r>
            <a:endParaRPr/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tuple2 = tuple((1, 2, 3)) </a:t>
            </a:r>
            <a:endParaRPr sz="18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tuple2</a:t>
            </a:r>
            <a:endParaRPr/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(1, 2, 3)</a:t>
            </a:r>
            <a:endParaRPr/>
          </a:p>
        </p:txBody>
      </p:sp>
      <p:sp>
        <p:nvSpPr>
          <p:cNvPr id="1785" name="Google Shape;1785;p174"/>
          <p:cNvSpPr txBox="1"/>
          <p:nvPr/>
        </p:nvSpPr>
        <p:spPr>
          <a:xfrm>
            <a:off x="823934" y="5639804"/>
            <a:ext cx="7105484" cy="810689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tuple1 = ()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tuple2 = (1, 2, 3)</a:t>
            </a:r>
            <a:endParaRPr/>
          </a:p>
        </p:txBody>
      </p:sp>
      <p:sp>
        <p:nvSpPr>
          <p:cNvPr id="1786" name="Google Shape;1786;p174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7" name="Google Shape;1787;p174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175"/>
          <p:cNvSpPr txBox="1"/>
          <p:nvPr/>
        </p:nvSpPr>
        <p:spPr>
          <a:xfrm>
            <a:off x="360363" y="1439863"/>
            <a:ext cx="8027987" cy="3877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tuple可以收集不同資料型態的元素。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tuple中的元素允許是tuple 。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tuple的元素是有順序的 (誰前誰後有關係)。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tuple的特徵是⼩括號()，使⽤索引位置可以存取元素 。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與串列(list)差異在於tuple是⼀種</a:t>
            </a:r>
            <a:r>
              <a:rPr lang="en-US" sz="1800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唯讀</a:t>
            </a: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且</a:t>
            </a:r>
            <a:r>
              <a:rPr lang="en-US" sz="1800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不可變更</a:t>
            </a: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的資料結構，所以不可以取代tuple中的任意⼀個元素。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71450" lvl="1" marL="7429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793" name="Google Shape;1793;p175"/>
          <p:cNvSpPr/>
          <p:nvPr/>
        </p:nvSpPr>
        <p:spPr>
          <a:xfrm>
            <a:off x="0" y="0"/>
            <a:ext cx="9144000" cy="6858000"/>
          </a:xfrm>
          <a:custGeom>
            <a:rect b="b" l="l" r="r" t="t"/>
            <a:pathLst>
              <a:path extrusionOk="0" h="6858000" w="9144000">
                <a:moveTo>
                  <a:pt x="0" y="6858003"/>
                </a:moveTo>
                <a:lnTo>
                  <a:pt x="9144005" y="6858003"/>
                </a:lnTo>
                <a:lnTo>
                  <a:pt x="9144005" y="0"/>
                </a:lnTo>
                <a:lnTo>
                  <a:pt x="0" y="0"/>
                </a:lnTo>
                <a:lnTo>
                  <a:pt x="0" y="6858003"/>
                </a:lnTo>
                <a:close/>
              </a:path>
            </a:pathLst>
          </a:custGeom>
          <a:noFill/>
          <a:ln cap="flat" cmpd="sng" w="12700">
            <a:solidFill>
              <a:srgbClr val="4C4C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4" name="Google Shape;1794;p175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tuple (數組) </a:t>
            </a:r>
            <a:endParaRPr b="0" i="0" sz="36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795" name="Google Shape;1795;p175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6" name="Google Shape;1796;p175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0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p176"/>
          <p:cNvSpPr txBox="1"/>
          <p:nvPr>
            <p:ph idx="1" type="body"/>
          </p:nvPr>
        </p:nvSpPr>
        <p:spPr>
          <a:xfrm>
            <a:off x="360363" y="1439863"/>
            <a:ext cx="8099425" cy="5301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數組的運算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85750" lvl="1" marL="58293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數組支援所有共同的序列運算，len()、max()、min() 和sum() 等內建函式均適用。</a:t>
            </a:r>
            <a:endParaRPr/>
          </a:p>
          <a:p>
            <a:pPr indent="-285750" lvl="1" marL="58293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原則上，適用於串列且不會涉及變更元素的運算子均適用於數組，包括連接運算子 (+)、重複運算子 (*)、比較運算子 (&gt;、&lt;、&gt;=、&lt;=、==、!=)、in與not in運算子、索引運算子 ([])、片段運算子 ([start:end]) 。</a:t>
            </a:r>
            <a:endParaRPr/>
          </a:p>
          <a:p>
            <a:pPr indent="-285750" lvl="1" marL="58293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數組亦支援如下方法：</a:t>
            </a:r>
            <a:endParaRPr/>
          </a:p>
          <a:p>
            <a:pPr indent="-285749" lvl="2" marL="948689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tuple.index(x) 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85749" lvl="2" marL="948689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tuple.count(x)</a:t>
            </a:r>
            <a:endParaRPr/>
          </a:p>
          <a:p>
            <a:pPr indent="-43179" lvl="0" marL="182880" marR="0" rtl="0" algn="l"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802" name="Google Shape;1802;p176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tuple (數組) </a:t>
            </a:r>
            <a:endParaRPr b="0" i="0" sz="36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803" name="Google Shape;1803;p176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176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177"/>
          <p:cNvSpPr txBox="1"/>
          <p:nvPr/>
        </p:nvSpPr>
        <p:spPr>
          <a:xfrm>
            <a:off x="492202" y="5514129"/>
            <a:ext cx="6891338" cy="610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7775">
            <a:noAutofit/>
          </a:bodyPr>
          <a:lstStyle/>
          <a:p>
            <a:pPr indent="-1143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810" name="Google Shape;1810;p177"/>
          <p:cNvSpPr/>
          <p:nvPr/>
        </p:nvSpPr>
        <p:spPr>
          <a:xfrm>
            <a:off x="198748" y="1556792"/>
            <a:ext cx="8136904" cy="237626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177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tuple (數組) </a:t>
            </a:r>
            <a:endParaRPr b="0" i="0" sz="36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812" name="Google Shape;1812;p177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3" name="Google Shape;1813;p177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178"/>
          <p:cNvSpPr txBox="1"/>
          <p:nvPr/>
        </p:nvSpPr>
        <p:spPr>
          <a:xfrm>
            <a:off x="360362" y="1439863"/>
            <a:ext cx="4211637" cy="35086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0" lvl="1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f = (2,3,4,5)  </a:t>
            </a:r>
            <a:endParaRPr b="0" i="0" sz="20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27000" lvl="1" marL="51435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g = ()</a:t>
            </a:r>
            <a:endParaRPr/>
          </a:p>
          <a:p>
            <a:pPr indent="-127000" lvl="1" marL="51435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h = (2, [3,4], (10,11,12))</a:t>
            </a:r>
            <a:endParaRPr b="0" i="0" sz="20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27000" lvl="1" marL="51435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x = f[1]</a:t>
            </a:r>
            <a:endParaRPr/>
          </a:p>
          <a:p>
            <a:pPr indent="-127000" lvl="1" marL="51435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y = f[1:3]</a:t>
            </a:r>
            <a:endParaRPr/>
          </a:p>
          <a:p>
            <a:pPr indent="-127000" lvl="1" marL="51435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z = h[1][1]</a:t>
            </a:r>
            <a:endParaRPr/>
          </a:p>
          <a:p>
            <a:pPr indent="-228600" lvl="0" marL="34290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819" name="Google Shape;1819;p178"/>
          <p:cNvSpPr txBox="1"/>
          <p:nvPr/>
        </p:nvSpPr>
        <p:spPr>
          <a:xfrm>
            <a:off x="3960000" y="1440000"/>
            <a:ext cx="4823638" cy="49552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538CD5"/>
                </a:solidFill>
                <a:latin typeface="Arimo"/>
                <a:ea typeface="Arimo"/>
                <a:cs typeface="Arimo"/>
                <a:sym typeface="Arimo"/>
              </a:rPr>
              <a:t># A tuple of integers</a:t>
            </a:r>
            <a:endParaRPr/>
          </a:p>
          <a:p>
            <a:pPr indent="0" lvl="1" marL="51435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538CD5"/>
                </a:solidFill>
                <a:latin typeface="Arimo"/>
                <a:ea typeface="Arimo"/>
                <a:cs typeface="Arimo"/>
                <a:sym typeface="Arimo"/>
              </a:rPr>
              <a:t># An empty tuple</a:t>
            </a:r>
            <a:endParaRPr/>
          </a:p>
          <a:p>
            <a:pPr indent="0" lvl="1" marL="51435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538CD5"/>
                </a:solidFill>
                <a:latin typeface="Arimo"/>
                <a:ea typeface="Arimo"/>
                <a:cs typeface="Arimo"/>
                <a:sym typeface="Arimo"/>
              </a:rPr>
              <a:t># A tuple containing mixed objects</a:t>
            </a:r>
            <a:endParaRPr b="0" i="0" sz="2000" u="none" cap="none" strike="noStrike">
              <a:solidFill>
                <a:srgbClr val="538CD5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1" marL="51435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538CD5"/>
                </a:solidFill>
                <a:latin typeface="Arimo"/>
                <a:ea typeface="Arimo"/>
                <a:cs typeface="Arimo"/>
                <a:sym typeface="Arimo"/>
              </a:rPr>
              <a:t># Element access. x = 3</a:t>
            </a:r>
            <a:endParaRPr/>
          </a:p>
          <a:p>
            <a:pPr indent="0" lvl="1" marL="51435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538CD5"/>
                </a:solidFill>
                <a:latin typeface="Arimo"/>
                <a:ea typeface="Arimo"/>
                <a:cs typeface="Arimo"/>
                <a:sym typeface="Arimo"/>
              </a:rPr>
              <a:t># Slices.          y = (3,4)</a:t>
            </a:r>
            <a:endParaRPr/>
          </a:p>
          <a:p>
            <a:pPr indent="0" lvl="1" marL="51435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538CD5"/>
                </a:solidFill>
                <a:latin typeface="Arimo"/>
                <a:ea typeface="Arimo"/>
                <a:cs typeface="Arimo"/>
                <a:sym typeface="Arimo"/>
              </a:rPr>
              <a:t># Nesting.       z = 4</a:t>
            </a:r>
            <a:endParaRPr/>
          </a:p>
          <a:p>
            <a:pPr indent="0" lvl="0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820" name="Google Shape;1820;p178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tuple (數組) </a:t>
            </a:r>
            <a:endParaRPr b="0" i="0" sz="36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821" name="Google Shape;1821;p178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178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p179"/>
          <p:cNvSpPr txBox="1"/>
          <p:nvPr/>
        </p:nvSpPr>
        <p:spPr>
          <a:xfrm>
            <a:off x="429686" y="5294139"/>
            <a:ext cx="6891338" cy="610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7775">
            <a:noAutofit/>
          </a:bodyPr>
          <a:lstStyle/>
          <a:p>
            <a:pPr indent="-1143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828" name="Google Shape;1828;p179"/>
          <p:cNvSpPr/>
          <p:nvPr/>
        </p:nvSpPr>
        <p:spPr>
          <a:xfrm>
            <a:off x="457200" y="1966379"/>
            <a:ext cx="7752206" cy="171761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9" name="Google Shape;1829;p179"/>
          <p:cNvSpPr txBox="1"/>
          <p:nvPr>
            <p:ph idx="1" type="body"/>
          </p:nvPr>
        </p:nvSpPr>
        <p:spPr>
          <a:xfrm>
            <a:off x="360363" y="1439863"/>
            <a:ext cx="7786687" cy="1053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我們可以拆解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（Unpack）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數組中的元素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830" name="Google Shape;1830;p179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tuple (數組) </a:t>
            </a:r>
            <a:endParaRPr b="0" i="0" sz="36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831" name="Google Shape;1831;p179"/>
          <p:cNvSpPr/>
          <p:nvPr/>
        </p:nvSpPr>
        <p:spPr>
          <a:xfrm>
            <a:off x="478904" y="3705549"/>
            <a:ext cx="7668146" cy="287781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2" name="Google Shape;1832;p179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3" name="Google Shape;1833;p179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180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容器型態 - set (集合) </a:t>
            </a:r>
            <a:endParaRPr b="0" i="0" sz="36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839" name="Google Shape;1839;p180"/>
          <p:cNvSpPr txBox="1"/>
          <p:nvPr>
            <p:ph idx="1" type="body"/>
          </p:nvPr>
        </p:nvSpPr>
        <p:spPr>
          <a:xfrm>
            <a:off x="360000" y="1440000"/>
            <a:ext cx="8219256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set 集合，指的是沒有順序、不可重覆，可改變內容的多個資料。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集合前後以大括號「{ }」標示，裡面的資料以逗號隔開，資料型態可以不同。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我們可以使用Python內建的set() 函式或 {} 建立集合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想建立空集合，必須使用 set()</a:t>
            </a:r>
            <a:endParaRPr/>
          </a:p>
        </p:txBody>
      </p:sp>
      <p:sp>
        <p:nvSpPr>
          <p:cNvPr id="1840" name="Google Shape;1840;p180"/>
          <p:cNvSpPr txBox="1"/>
          <p:nvPr/>
        </p:nvSpPr>
        <p:spPr>
          <a:xfrm>
            <a:off x="632459" y="5115222"/>
            <a:ext cx="7512456" cy="146814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&gt;&gt;&gt;{1, 'XYZ', 2, 'abc'}	# 包含4個元素的集合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{1, 2, 'XYZ', 'abc'}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{2, 'XYZ', 1, 'abc'}	# 元素相同但順序不同，仍是相同集合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{1, 2, 'XYZ', 'abc'}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1" name="Google Shape;1841;p180"/>
          <p:cNvSpPr/>
          <p:nvPr/>
        </p:nvSpPr>
        <p:spPr>
          <a:xfrm>
            <a:off x="578687" y="3068960"/>
            <a:ext cx="7620000" cy="2023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72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2" name="Google Shape;1842;p180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3" name="Google Shape;1843;p180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p181"/>
          <p:cNvSpPr txBox="1"/>
          <p:nvPr/>
        </p:nvSpPr>
        <p:spPr>
          <a:xfrm>
            <a:off x="360363" y="1439863"/>
            <a:ext cx="5670550" cy="470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set 的元素是無順序的 (誰前誰後沒關係)</a:t>
            </a:r>
            <a:endParaRPr/>
          </a:p>
        </p:txBody>
      </p:sp>
      <p:sp>
        <p:nvSpPr>
          <p:cNvPr id="1849" name="Google Shape;1849;p181"/>
          <p:cNvSpPr/>
          <p:nvPr/>
        </p:nvSpPr>
        <p:spPr>
          <a:xfrm>
            <a:off x="0" y="0"/>
            <a:ext cx="9144000" cy="6858000"/>
          </a:xfrm>
          <a:custGeom>
            <a:rect b="b" l="l" r="r" t="t"/>
            <a:pathLst>
              <a:path extrusionOk="0" h="6858000" w="9144000">
                <a:moveTo>
                  <a:pt x="0" y="6858003"/>
                </a:moveTo>
                <a:lnTo>
                  <a:pt x="9144005" y="6858003"/>
                </a:lnTo>
                <a:lnTo>
                  <a:pt x="9144005" y="0"/>
                </a:lnTo>
                <a:lnTo>
                  <a:pt x="0" y="0"/>
                </a:lnTo>
                <a:lnTo>
                  <a:pt x="0" y="6858003"/>
                </a:lnTo>
                <a:close/>
              </a:path>
            </a:pathLst>
          </a:custGeom>
          <a:noFill/>
          <a:ln cap="flat" cmpd="sng" w="12700">
            <a:solidFill>
              <a:srgbClr val="4C4C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0" name="Google Shape;1850;p181"/>
          <p:cNvSpPr/>
          <p:nvPr/>
        </p:nvSpPr>
        <p:spPr>
          <a:xfrm>
            <a:off x="684213" y="2133600"/>
            <a:ext cx="3860800" cy="323691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181"/>
          <p:cNvSpPr/>
          <p:nvPr/>
        </p:nvSpPr>
        <p:spPr>
          <a:xfrm>
            <a:off x="2987675" y="3376613"/>
            <a:ext cx="681038" cy="215900"/>
          </a:xfrm>
          <a:custGeom>
            <a:rect b="b" l="l" r="r" t="t"/>
            <a:pathLst>
              <a:path extrusionOk="0" h="215264" w="681354">
                <a:moveTo>
                  <a:pt x="597103" y="0"/>
                </a:moveTo>
                <a:lnTo>
                  <a:pt x="605828" y="30530"/>
                </a:lnTo>
                <a:lnTo>
                  <a:pt x="1943" y="203060"/>
                </a:lnTo>
                <a:lnTo>
                  <a:pt x="0" y="206578"/>
                </a:lnTo>
                <a:lnTo>
                  <a:pt x="1917" y="213321"/>
                </a:lnTo>
                <a:lnTo>
                  <a:pt x="5435" y="215277"/>
                </a:lnTo>
                <a:lnTo>
                  <a:pt x="609307" y="42735"/>
                </a:lnTo>
                <a:lnTo>
                  <a:pt x="651338" y="42735"/>
                </a:lnTo>
                <a:lnTo>
                  <a:pt x="680834" y="15697"/>
                </a:lnTo>
                <a:lnTo>
                  <a:pt x="597103" y="0"/>
                </a:lnTo>
                <a:close/>
              </a:path>
              <a:path extrusionOk="0" h="215264" w="681354">
                <a:moveTo>
                  <a:pt x="651338" y="42735"/>
                </a:moveTo>
                <a:lnTo>
                  <a:pt x="609307" y="42735"/>
                </a:lnTo>
                <a:lnTo>
                  <a:pt x="618032" y="73266"/>
                </a:lnTo>
                <a:lnTo>
                  <a:pt x="651338" y="4273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2" name="Google Shape;1852;p181"/>
          <p:cNvSpPr txBox="1"/>
          <p:nvPr/>
        </p:nvSpPr>
        <p:spPr>
          <a:xfrm>
            <a:off x="3746500" y="3106738"/>
            <a:ext cx="4786313" cy="417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沒有重複的元素，  而且設定時的順序也不影響</a:t>
            </a:r>
            <a:endParaRPr/>
          </a:p>
        </p:txBody>
      </p:sp>
      <p:sp>
        <p:nvSpPr>
          <p:cNvPr id="1853" name="Google Shape;1853;p181"/>
          <p:cNvSpPr/>
          <p:nvPr/>
        </p:nvSpPr>
        <p:spPr>
          <a:xfrm>
            <a:off x="2987675" y="4678363"/>
            <a:ext cx="679450" cy="173037"/>
          </a:xfrm>
          <a:custGeom>
            <a:rect b="b" l="l" r="r" t="t"/>
            <a:pathLst>
              <a:path extrusionOk="0" h="173354" w="680720">
                <a:moveTo>
                  <a:pt x="598208" y="0"/>
                </a:moveTo>
                <a:lnTo>
                  <a:pt x="604875" y="31038"/>
                </a:lnTo>
                <a:lnTo>
                  <a:pt x="2184" y="160348"/>
                </a:lnTo>
                <a:lnTo>
                  <a:pt x="0" y="163725"/>
                </a:lnTo>
                <a:lnTo>
                  <a:pt x="1460" y="170583"/>
                </a:lnTo>
                <a:lnTo>
                  <a:pt x="4838" y="172766"/>
                </a:lnTo>
                <a:lnTo>
                  <a:pt x="607529" y="43459"/>
                </a:lnTo>
                <a:lnTo>
                  <a:pt x="652989" y="43459"/>
                </a:lnTo>
                <a:lnTo>
                  <a:pt x="680707" y="21272"/>
                </a:lnTo>
                <a:lnTo>
                  <a:pt x="598208" y="0"/>
                </a:lnTo>
                <a:close/>
              </a:path>
              <a:path extrusionOk="0" h="173354" w="680720">
                <a:moveTo>
                  <a:pt x="652989" y="43459"/>
                </a:moveTo>
                <a:lnTo>
                  <a:pt x="607529" y="43459"/>
                </a:lnTo>
                <a:lnTo>
                  <a:pt x="614197" y="74510"/>
                </a:lnTo>
                <a:lnTo>
                  <a:pt x="652989" y="4345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4" name="Google Shape;1854;p181"/>
          <p:cNvSpPr txBox="1"/>
          <p:nvPr/>
        </p:nvSpPr>
        <p:spPr>
          <a:xfrm>
            <a:off x="3746500" y="4413250"/>
            <a:ext cx="4786313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Set 為可變型態，  所以變數指定時會產生新的 id</a:t>
            </a:r>
            <a:endParaRPr/>
          </a:p>
        </p:txBody>
      </p:sp>
      <p:sp>
        <p:nvSpPr>
          <p:cNvPr id="1855" name="Google Shape;1855;p181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lang="en-US" sz="3600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set (集合)</a:t>
            </a:r>
            <a:endParaRPr sz="3600" cap="non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856" name="Google Shape;1856;p181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7" name="Google Shape;1857;p181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9"/>
          <p:cNvPicPr preferRelativeResize="0"/>
          <p:nvPr/>
        </p:nvPicPr>
        <p:blipFill rotWithShape="1">
          <a:blip r:embed="rId3">
            <a:alphaModFix/>
          </a:blip>
          <a:srcRect b="0" l="0" r="7618" t="0"/>
          <a:stretch/>
        </p:blipFill>
        <p:spPr>
          <a:xfrm>
            <a:off x="107504" y="1844824"/>
            <a:ext cx="7466961" cy="442693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9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lang="en-US" sz="3600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Python 應用範圍 - 資料分析</a:t>
            </a:r>
            <a:endParaRPr/>
          </a:p>
        </p:txBody>
      </p:sp>
      <p:sp>
        <p:nvSpPr>
          <p:cNvPr id="261" name="Google Shape;261;p29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9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182"/>
          <p:cNvSpPr/>
          <p:nvPr/>
        </p:nvSpPr>
        <p:spPr>
          <a:xfrm>
            <a:off x="251520" y="1453362"/>
            <a:ext cx="7920880" cy="50719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3" name="Google Shape;1863;p182"/>
          <p:cNvSpPr/>
          <p:nvPr/>
        </p:nvSpPr>
        <p:spPr>
          <a:xfrm>
            <a:off x="0" y="0"/>
            <a:ext cx="9144000" cy="6858000"/>
          </a:xfrm>
          <a:custGeom>
            <a:rect b="b" l="l" r="r" t="t"/>
            <a:pathLst>
              <a:path extrusionOk="0" h="6858000" w="9144000">
                <a:moveTo>
                  <a:pt x="0" y="6858003"/>
                </a:moveTo>
                <a:lnTo>
                  <a:pt x="9144005" y="6858003"/>
                </a:lnTo>
                <a:lnTo>
                  <a:pt x="9144005" y="0"/>
                </a:lnTo>
                <a:lnTo>
                  <a:pt x="0" y="0"/>
                </a:lnTo>
                <a:lnTo>
                  <a:pt x="0" y="6858003"/>
                </a:lnTo>
                <a:close/>
              </a:path>
            </a:pathLst>
          </a:custGeom>
          <a:noFill/>
          <a:ln cap="flat" cmpd="sng" w="12700">
            <a:solidFill>
              <a:srgbClr val="4C4C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4" name="Google Shape;1864;p182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set (集合) 運算 </a:t>
            </a:r>
            <a:endParaRPr b="0" i="0" sz="36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865" name="Google Shape;1865;p182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6" name="Google Shape;1866;p182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183"/>
          <p:cNvSpPr txBox="1"/>
          <p:nvPr/>
        </p:nvSpPr>
        <p:spPr>
          <a:xfrm>
            <a:off x="344488" y="4322763"/>
            <a:ext cx="7937500" cy="554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由於 set 型態是可變的，因此有額外兩個新增與刪除元素的⽅法</a:t>
            </a:r>
            <a:endParaRPr/>
          </a:p>
        </p:txBody>
      </p:sp>
      <p:sp>
        <p:nvSpPr>
          <p:cNvPr id="1872" name="Google Shape;1872;p183"/>
          <p:cNvSpPr/>
          <p:nvPr/>
        </p:nvSpPr>
        <p:spPr>
          <a:xfrm>
            <a:off x="344488" y="1725613"/>
            <a:ext cx="7732712" cy="240188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3" name="Google Shape;1873;p183"/>
          <p:cNvSpPr/>
          <p:nvPr/>
        </p:nvSpPr>
        <p:spPr>
          <a:xfrm>
            <a:off x="344488" y="4987925"/>
            <a:ext cx="7732712" cy="85725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4" name="Google Shape;1874;p183"/>
          <p:cNvSpPr/>
          <p:nvPr/>
        </p:nvSpPr>
        <p:spPr>
          <a:xfrm>
            <a:off x="0" y="0"/>
            <a:ext cx="9144000" cy="6858000"/>
          </a:xfrm>
          <a:custGeom>
            <a:rect b="b" l="l" r="r" t="t"/>
            <a:pathLst>
              <a:path extrusionOk="0" h="6858000" w="9144000">
                <a:moveTo>
                  <a:pt x="0" y="6858003"/>
                </a:moveTo>
                <a:lnTo>
                  <a:pt x="9144005" y="6858003"/>
                </a:lnTo>
                <a:lnTo>
                  <a:pt x="9144005" y="0"/>
                </a:lnTo>
                <a:lnTo>
                  <a:pt x="0" y="0"/>
                </a:lnTo>
                <a:lnTo>
                  <a:pt x="0" y="6858003"/>
                </a:lnTo>
                <a:close/>
              </a:path>
            </a:pathLst>
          </a:custGeom>
          <a:noFill/>
          <a:ln cap="flat" cmpd="sng" w="12700">
            <a:solidFill>
              <a:srgbClr val="4C4C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5" name="Google Shape;1875;p183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set (集合) 方法 </a:t>
            </a:r>
            <a:endParaRPr b="0" i="0" sz="36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876" name="Google Shape;1876;p183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7" name="Google Shape;1877;p183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184"/>
          <p:cNvSpPr txBox="1"/>
          <p:nvPr>
            <p:ph idx="1" type="body"/>
          </p:nvPr>
        </p:nvSpPr>
        <p:spPr>
          <a:xfrm>
            <a:off x="360363" y="1439863"/>
            <a:ext cx="7858125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內建函式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我們在之前介紹的len()、max()、min() 和sum() 等內建函式均適用於集合：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43179" lvl="0" marL="18288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883" name="Google Shape;1883;p184"/>
          <p:cNvSpPr txBox="1"/>
          <p:nvPr/>
        </p:nvSpPr>
        <p:spPr>
          <a:xfrm>
            <a:off x="460057" y="2492896"/>
            <a:ext cx="7200900" cy="1584325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S = {1, 2, 3, 4, 5}	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len(S)				</a:t>
            </a:r>
            <a:endParaRPr/>
          </a:p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</a:t>
            </a:r>
            <a:endParaRPr/>
          </a:p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max(S)</a:t>
            </a:r>
            <a:endParaRPr/>
          </a:p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1884" name="Google Shape;1884;p184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set (集合) </a:t>
            </a:r>
            <a:endParaRPr b="0" i="0" sz="36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885" name="Google Shape;1885;p184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6" name="Google Shape;1886;p184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185"/>
          <p:cNvSpPr txBox="1"/>
          <p:nvPr>
            <p:ph idx="1" type="body"/>
          </p:nvPr>
        </p:nvSpPr>
        <p:spPr>
          <a:xfrm>
            <a:off x="360363" y="1439863"/>
            <a:ext cx="7858125" cy="50134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運算子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1" marL="64008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集合支援in與not in運算子，用來檢查指定的元素是否存在於集合。 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1" marL="64008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集合亦支援如下比較運算子，但意義有些不同，其中S1和S2為集合：</a:t>
            </a:r>
            <a:endParaRPr/>
          </a:p>
          <a:p>
            <a:pPr indent="-342899" lvl="2" marL="1005839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S1 == S2</a:t>
            </a:r>
            <a:endParaRPr b="0" i="0" sz="1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899" lvl="2" marL="1005839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S1 != S2</a:t>
            </a:r>
            <a:endParaRPr b="0" i="0" sz="1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899" lvl="2" marL="1005839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S1 &lt;= S2</a:t>
            </a:r>
            <a:endParaRPr b="0" i="0" sz="1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899" lvl="2" marL="1005839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S1 &lt; S2</a:t>
            </a:r>
            <a:endParaRPr b="0" i="0" sz="1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899" lvl="2" marL="1005839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S1 &gt;= S2</a:t>
            </a:r>
            <a:endParaRPr b="0" i="0" sz="1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899" lvl="2" marL="1005839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S1 &gt; S2</a:t>
            </a:r>
            <a:endParaRPr/>
          </a:p>
          <a:p>
            <a:pPr indent="-342900" lvl="1" marL="64008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由於集合中的元素沒有順序之分，因此，集合不支援與順序相關的運算，因此，集合不支援連接運算子 (+)、重複運算子 (*)、索引運算子 ([])、片段運算子 ([start:end]) 等。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892" name="Google Shape;1892;p185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set (集合) </a:t>
            </a:r>
            <a:endParaRPr b="0" i="0" sz="36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893" name="Google Shape;1893;p185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4" name="Google Shape;1894;p185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186"/>
          <p:cNvSpPr txBox="1"/>
          <p:nvPr>
            <p:ph idx="1" type="body"/>
          </p:nvPr>
        </p:nvSpPr>
        <p:spPr>
          <a:xfrm>
            <a:off x="360363" y="1439863"/>
            <a:ext cx="7858125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集合處理方法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1" marL="64008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新增/刪除/複製 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899" lvl="2" marL="1005839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set.add(x) </a:t>
            </a:r>
            <a:endParaRPr b="0" i="0" sz="1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899" lvl="2" marL="1005839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set.remove(x) </a:t>
            </a:r>
            <a:endParaRPr b="0" i="0" sz="1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899" lvl="2" marL="1005839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set.pop()</a:t>
            </a:r>
            <a:endParaRPr b="0" i="0" sz="1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899" lvl="2" marL="1005839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set.copy()</a:t>
            </a:r>
            <a:endParaRPr b="0" i="0" sz="1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899" lvl="2" marL="1005839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set.clear() </a:t>
            </a:r>
            <a:endParaRPr b="0" i="0" sz="1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1" marL="64008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子集合/超集合 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899" lvl="2" marL="1005839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set.issubset(S)</a:t>
            </a:r>
            <a:endParaRPr b="0" i="0" sz="1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899" lvl="2" marL="1005839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set.issuperset(S)</a:t>
            </a:r>
            <a:endParaRPr b="0" i="0" sz="1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900" name="Google Shape;1900;p186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set (集合) </a:t>
            </a:r>
            <a:endParaRPr b="0" i="0" sz="36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901" name="Google Shape;1901;p186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2" name="Google Shape;1902;p186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187"/>
          <p:cNvSpPr txBox="1"/>
          <p:nvPr>
            <p:ph idx="1" type="body"/>
          </p:nvPr>
        </p:nvSpPr>
        <p:spPr>
          <a:xfrm>
            <a:off x="360363" y="1439863"/>
            <a:ext cx="7858125" cy="5229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集合處理方法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1" marL="64008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集合運算 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899" lvl="2" marL="1005839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set.isdisjoint(S) </a:t>
            </a:r>
            <a:endParaRPr b="0" i="0" sz="1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899" lvl="2" marL="1005839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set.union(S) </a:t>
            </a:r>
            <a:endParaRPr b="0" i="0" sz="1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899" lvl="2" marL="1005839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set.update(S) </a:t>
            </a:r>
            <a:endParaRPr b="0" i="0" sz="1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899" lvl="2" marL="1005839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set.intersection(S) </a:t>
            </a:r>
            <a:endParaRPr b="0" i="0" sz="1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899" lvl="2" marL="1005839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set.intersection_update(S) </a:t>
            </a:r>
            <a:endParaRPr b="0" i="0" sz="1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899" lvl="2" marL="1005839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set.difference(S) </a:t>
            </a:r>
            <a:endParaRPr b="0" i="0" sz="1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899" lvl="2" marL="1005839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set.difference_update(S) </a:t>
            </a:r>
            <a:endParaRPr b="0" i="0" sz="1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899" lvl="2" marL="1005839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set.symmetric_difference(S) </a:t>
            </a:r>
            <a:endParaRPr b="0" i="0" sz="1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899" lvl="2" marL="1005839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set.symmetric_difference_update(S)</a:t>
            </a:r>
            <a:endParaRPr b="0" i="0" sz="1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908" name="Google Shape;1908;p187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set (集合) </a:t>
            </a:r>
            <a:endParaRPr b="0" i="0" sz="36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909" name="Google Shape;1909;p187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0" name="Google Shape;1910;p187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p188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容器型態 - dict (字典)</a:t>
            </a:r>
            <a:endParaRPr b="0" i="0" sz="36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916" name="Google Shape;1916;p188"/>
          <p:cNvSpPr txBox="1"/>
          <p:nvPr>
            <p:ph idx="1" type="body"/>
          </p:nvPr>
        </p:nvSpPr>
        <p:spPr>
          <a:xfrm>
            <a:off x="360000" y="1440000"/>
            <a:ext cx="7956416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dict 字典，指的是沒有順序、不可重覆，可改變內容的多個「鍵：值」 (key：value pair) 的對映方式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dict 型態屬於對映型態 (mapping type)，也就是以鍵 (key) 做為索引來存取字典裡面的值。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字典的前後以大括號標示，裡面的鍵：值以冒號隔開，若有多筆鍵/值資料再以逗號區隔開。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917" name="Google Shape;1917;p188"/>
          <p:cNvSpPr txBox="1"/>
          <p:nvPr/>
        </p:nvSpPr>
        <p:spPr>
          <a:xfrm>
            <a:off x="517612" y="4902617"/>
            <a:ext cx="7499176" cy="1526158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{'ID': 'N123456', 'name': '小丸子'}	# 包含2個鍵:值對的字典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{'name': '小丸子', 'ID': 'N123456'}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{'name': '小丸子', 'ID': 'N123456'}	# 鍵：值對相同但順序不同，仍是相同字典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{'name': '小丸子', 'ID': 'N123456'}</a:t>
            </a:r>
            <a:endParaRPr/>
          </a:p>
        </p:txBody>
      </p:sp>
      <p:pic>
        <p:nvPicPr>
          <p:cNvPr id="1918" name="Google Shape;1918;p188"/>
          <p:cNvPicPr preferRelativeResize="0"/>
          <p:nvPr/>
        </p:nvPicPr>
        <p:blipFill rotWithShape="1">
          <a:blip r:embed="rId3">
            <a:alphaModFix/>
          </a:blip>
          <a:srcRect b="48740" l="29525" r="38975" t="40711"/>
          <a:stretch/>
        </p:blipFill>
        <p:spPr>
          <a:xfrm>
            <a:off x="2163605" y="2924944"/>
            <a:ext cx="4816789" cy="1008112"/>
          </a:xfrm>
          <a:prstGeom prst="rect">
            <a:avLst/>
          </a:prstGeom>
          <a:noFill/>
          <a:ln>
            <a:noFill/>
          </a:ln>
        </p:spPr>
      </p:pic>
      <p:sp>
        <p:nvSpPr>
          <p:cNvPr id="1919" name="Google Shape;1919;p188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0" name="Google Shape;1920;p188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189"/>
          <p:cNvSpPr/>
          <p:nvPr/>
        </p:nvSpPr>
        <p:spPr>
          <a:xfrm>
            <a:off x="0" y="0"/>
            <a:ext cx="9144000" cy="6858000"/>
          </a:xfrm>
          <a:custGeom>
            <a:rect b="b" l="l" r="r" t="t"/>
            <a:pathLst>
              <a:path extrusionOk="0" h="6858000" w="9144000">
                <a:moveTo>
                  <a:pt x="0" y="6858003"/>
                </a:moveTo>
                <a:lnTo>
                  <a:pt x="9144005" y="6858003"/>
                </a:lnTo>
                <a:lnTo>
                  <a:pt x="9144005" y="0"/>
                </a:lnTo>
                <a:lnTo>
                  <a:pt x="0" y="0"/>
                </a:lnTo>
                <a:lnTo>
                  <a:pt x="0" y="6858003"/>
                </a:lnTo>
                <a:close/>
              </a:path>
            </a:pathLst>
          </a:custGeom>
          <a:noFill/>
          <a:ln cap="flat" cmpd="sng" w="12700">
            <a:solidFill>
              <a:srgbClr val="4C4C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6" name="Google Shape;1926;p189"/>
          <p:cNvSpPr/>
          <p:nvPr/>
        </p:nvSpPr>
        <p:spPr>
          <a:xfrm>
            <a:off x="3203848" y="2648025"/>
            <a:ext cx="212725" cy="307975"/>
          </a:xfrm>
          <a:custGeom>
            <a:rect b="b" l="l" r="r" t="t"/>
            <a:pathLst>
              <a:path extrusionOk="0" h="307339" w="212089">
                <a:moveTo>
                  <a:pt x="11341" y="222897"/>
                </a:moveTo>
                <a:lnTo>
                  <a:pt x="0" y="307327"/>
                </a:lnTo>
                <a:lnTo>
                  <a:pt x="74345" y="265747"/>
                </a:lnTo>
                <a:lnTo>
                  <a:pt x="48094" y="247891"/>
                </a:lnTo>
                <a:lnTo>
                  <a:pt x="52948" y="240753"/>
                </a:lnTo>
                <a:lnTo>
                  <a:pt x="37592" y="240753"/>
                </a:lnTo>
                <a:lnTo>
                  <a:pt x="11341" y="222897"/>
                </a:lnTo>
                <a:close/>
              </a:path>
              <a:path extrusionOk="0" h="307339" w="212089">
                <a:moveTo>
                  <a:pt x="204939" y="0"/>
                </a:moveTo>
                <a:lnTo>
                  <a:pt x="201752" y="609"/>
                </a:lnTo>
                <a:lnTo>
                  <a:pt x="200266" y="1523"/>
                </a:lnTo>
                <a:lnTo>
                  <a:pt x="37592" y="240753"/>
                </a:lnTo>
                <a:lnTo>
                  <a:pt x="52948" y="240753"/>
                </a:lnTo>
                <a:lnTo>
                  <a:pt x="211759" y="7213"/>
                </a:lnTo>
                <a:lnTo>
                  <a:pt x="211010" y="3263"/>
                </a:lnTo>
                <a:lnTo>
                  <a:pt x="206654" y="304"/>
                </a:lnTo>
                <a:lnTo>
                  <a:pt x="20493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7" name="Google Shape;1927;p189"/>
          <p:cNvSpPr/>
          <p:nvPr/>
        </p:nvSpPr>
        <p:spPr>
          <a:xfrm>
            <a:off x="3837707" y="2648025"/>
            <a:ext cx="76200" cy="296862"/>
          </a:xfrm>
          <a:custGeom>
            <a:rect b="b" l="l" r="r" t="t"/>
            <a:pathLst>
              <a:path extrusionOk="0" h="296545" w="76200">
                <a:moveTo>
                  <a:pt x="37439" y="0"/>
                </a:moveTo>
                <a:lnTo>
                  <a:pt x="34556" y="2806"/>
                </a:lnTo>
                <a:lnTo>
                  <a:pt x="31750" y="220040"/>
                </a:lnTo>
                <a:lnTo>
                  <a:pt x="196" y="220040"/>
                </a:lnTo>
                <a:lnTo>
                  <a:pt x="37109" y="296316"/>
                </a:lnTo>
                <a:lnTo>
                  <a:pt x="76187" y="220624"/>
                </a:lnTo>
                <a:lnTo>
                  <a:pt x="44450" y="220205"/>
                </a:lnTo>
                <a:lnTo>
                  <a:pt x="44452" y="220040"/>
                </a:lnTo>
                <a:lnTo>
                  <a:pt x="31750" y="220040"/>
                </a:lnTo>
                <a:lnTo>
                  <a:pt x="0" y="219633"/>
                </a:lnTo>
                <a:lnTo>
                  <a:pt x="44457" y="219633"/>
                </a:lnTo>
                <a:lnTo>
                  <a:pt x="47256" y="2971"/>
                </a:lnTo>
                <a:lnTo>
                  <a:pt x="44450" y="88"/>
                </a:lnTo>
                <a:lnTo>
                  <a:pt x="3743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8" name="Google Shape;1928;p189"/>
          <p:cNvSpPr txBox="1"/>
          <p:nvPr/>
        </p:nvSpPr>
        <p:spPr>
          <a:xfrm>
            <a:off x="360362" y="1439863"/>
            <a:ext cx="8100069" cy="4893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字典( ⼤括弧{ } )裡頭以key : value 為配對的資料項目，若有多筆資料再以逗號區隔開。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spcBef>
                <a:spcPts val="25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FCBEF"/>
                </a:solidFill>
                <a:latin typeface="Arial"/>
                <a:ea typeface="Arial"/>
                <a:cs typeface="Arial"/>
                <a:sym typeface="Arial"/>
              </a:rPr>
              <a:t>l	</a:t>
            </a:r>
            <a:r>
              <a:rPr lang="en-US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例如	d1 = </a:t>
            </a:r>
            <a:r>
              <a:rPr lang="en-US" sz="2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{ </a:t>
            </a:r>
            <a:r>
              <a:rPr lang="en-US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"a":100, "b":200 </a:t>
            </a:r>
            <a:r>
              <a:rPr lang="en-US" sz="2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} </a:t>
            </a:r>
            <a:r>
              <a:rPr baseline="-25000" lang="en-US"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共兩筆資料</a:t>
            </a:r>
            <a:endParaRPr/>
          </a:p>
          <a:p>
            <a:pPr indent="-228600" lvl="0" marL="342900" marR="0" rtl="0" algn="l">
              <a:spcBef>
                <a:spcPts val="13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與list, tuple不同的是dict不以索引位置存取元素，改以key當作索引存取元素。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使⽤字典須注意 key 必須是不可變的  (immutable) 資料型態，如數字、字串  (string) 等，但value 沒有限制。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dict 的元素是無順序的(誰前誰後沒關係)</a:t>
            </a:r>
            <a:endParaRPr/>
          </a:p>
          <a:p>
            <a:pPr indent="-1143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929" name="Google Shape;1929;p189"/>
          <p:cNvSpPr/>
          <p:nvPr/>
        </p:nvSpPr>
        <p:spPr>
          <a:xfrm>
            <a:off x="2871767" y="2340568"/>
            <a:ext cx="174331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key  value</a:t>
            </a:r>
            <a:endParaRPr/>
          </a:p>
        </p:txBody>
      </p:sp>
      <p:sp>
        <p:nvSpPr>
          <p:cNvPr id="1930" name="Google Shape;1930;p189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容器型態 - dict (字典)</a:t>
            </a:r>
            <a:endParaRPr b="0" i="0" sz="36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931" name="Google Shape;1931;p189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2" name="Google Shape;1932;p189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6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p190"/>
          <p:cNvSpPr txBox="1"/>
          <p:nvPr>
            <p:ph idx="1" type="body"/>
          </p:nvPr>
        </p:nvSpPr>
        <p:spPr>
          <a:xfrm>
            <a:off x="360363" y="1439863"/>
            <a:ext cx="7858125" cy="5302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建立字典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我們可以使用Python內建的dict() 函式或 {} 建立字典，例如下面的前四個敘述會建立包含相同鍵:值對的字典，您可以擇一使用，而E = {} 敘述會建立空字典：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938" name="Google Shape;1938;p190"/>
          <p:cNvSpPr txBox="1"/>
          <p:nvPr/>
        </p:nvSpPr>
        <p:spPr>
          <a:xfrm>
            <a:off x="666750" y="3429000"/>
            <a:ext cx="7200900" cy="28803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A = {"one": 1, "two": 2, "three": 3}				</a:t>
            </a:r>
            <a:endParaRPr/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B = dict({"three": 3, "one": 1, "two": 2})		</a:t>
            </a:r>
            <a:endParaRPr/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C = dict(one=1, two=2, three=3)				</a:t>
            </a:r>
            <a:endParaRPr/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D = dict([("two", 2), ("one", 1), ("three", 3)])	</a:t>
            </a:r>
            <a:endParaRPr/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A</a:t>
            </a:r>
            <a:endParaRPr/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{'three': 3, 'two': 2, 'one': 1}</a:t>
            </a:r>
            <a:endParaRPr/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E = {}						</a:t>
            </a:r>
            <a:endParaRPr/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E</a:t>
            </a:r>
            <a:endParaRPr/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{}</a:t>
            </a:r>
            <a:endParaRPr/>
          </a:p>
        </p:txBody>
      </p:sp>
      <p:sp>
        <p:nvSpPr>
          <p:cNvPr id="1939" name="Google Shape;1939;p190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dict (字典) </a:t>
            </a:r>
            <a:endParaRPr b="0" i="0" sz="32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940" name="Google Shape;1940;p190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1" name="Google Shape;1941;p190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191"/>
          <p:cNvSpPr txBox="1"/>
          <p:nvPr>
            <p:ph idx="1" type="body"/>
          </p:nvPr>
        </p:nvSpPr>
        <p:spPr>
          <a:xfrm>
            <a:off x="360363" y="1439863"/>
            <a:ext cx="7858125" cy="541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取得、新增、變更或刪除鍵:值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在建立字典後，我們可以透過鍵來取得對映的值，例如下面的敘述是取得字典A中鍵為 'one' 所對映的值 (即1) 並指派給變數x：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81279" lvl="0" marL="18288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81279" lvl="0" marL="18288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81279" lvl="0" marL="18288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81279" lvl="0" marL="18288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我們也可以新增或變更鍵:值，其語法如下：</a:t>
            </a:r>
            <a:endParaRPr/>
          </a:p>
          <a:p>
            <a:pPr indent="0" lvl="1" marL="365760" marR="0" rtl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dictName[</a:t>
            </a:r>
            <a:r>
              <a:rPr b="0" i="1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key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] = </a:t>
            </a:r>
            <a:r>
              <a:rPr b="0" i="1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value</a:t>
            </a:r>
            <a:endParaRPr b="0" i="1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43179" lvl="0" marL="18288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947" name="Google Shape;1947;p191"/>
          <p:cNvSpPr txBox="1"/>
          <p:nvPr/>
        </p:nvSpPr>
        <p:spPr>
          <a:xfrm>
            <a:off x="1116013" y="3357563"/>
            <a:ext cx="7200900" cy="1081087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A = {'one': 1, 'two': 2, 'three': 3}</a:t>
            </a:r>
            <a:endParaRPr/>
          </a:p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x = A['one']</a:t>
            </a:r>
            <a:endParaRPr/>
          </a:p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x</a:t>
            </a:r>
            <a:endParaRPr/>
          </a:p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948" name="Google Shape;1948;p191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dict (字典) </a:t>
            </a:r>
            <a:endParaRPr b="0" i="0" sz="36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949" name="Google Shape;1949;p191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0" name="Google Shape;1950;p191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/>
          <p:nvPr/>
        </p:nvSpPr>
        <p:spPr>
          <a:xfrm>
            <a:off x="360000" y="1440000"/>
            <a:ext cx="7956416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Python經常被用於網站開發。一些Web框架，如Django、Pyramid、TurboGears、Tornado、web2py、Zope、Flask等，可以讓程式設計師輕鬆地開發和管理複雜的Web程式。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Python對於各種網路協定的支援很完善，因此經常被用於編寫伺服器軟體、網路蠕蟲。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68" name="Google Shape;268;p30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lang="en-US" sz="3600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Python 應用範圍 - 網站</a:t>
            </a:r>
            <a:r>
              <a:rPr lang="en-US" sz="3200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(Web)</a:t>
            </a:r>
            <a:r>
              <a:rPr lang="en-US" sz="3600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程式</a:t>
            </a:r>
            <a:endParaRPr sz="3600" cap="non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descr="「Django」的圖片搜尋結果" id="269" name="Google Shape;269;p30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「Django」的圖片搜尋結果" id="270" name="Google Shape;27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12" y="4437112"/>
            <a:ext cx="3113584" cy="14166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「PYTHON Pyramid」的圖片搜尋結果" id="271" name="Google Shape;271;p30"/>
          <p:cNvPicPr preferRelativeResize="0"/>
          <p:nvPr/>
        </p:nvPicPr>
        <p:blipFill rotWithShape="1">
          <a:blip r:embed="rId4">
            <a:alphaModFix/>
          </a:blip>
          <a:srcRect b="24400" l="0" r="0" t="29582"/>
          <a:stretch/>
        </p:blipFill>
        <p:spPr>
          <a:xfrm>
            <a:off x="3275856" y="3789040"/>
            <a:ext cx="3429000" cy="10081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「TurboGears」的圖片搜尋結果" id="272" name="Google Shape;272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72200" y="4293096"/>
            <a:ext cx="1807468" cy="17581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「PYTHON Tornado」的圖片搜尋結果" id="273" name="Google Shape;273;p30"/>
          <p:cNvPicPr preferRelativeResize="0"/>
          <p:nvPr/>
        </p:nvPicPr>
        <p:blipFill rotWithShape="1">
          <a:blip r:embed="rId6">
            <a:alphaModFix/>
          </a:blip>
          <a:srcRect b="0" l="0" r="40961" t="0"/>
          <a:stretch/>
        </p:blipFill>
        <p:spPr>
          <a:xfrm>
            <a:off x="3491880" y="5085184"/>
            <a:ext cx="2952328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0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0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4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192"/>
          <p:cNvSpPr txBox="1"/>
          <p:nvPr>
            <p:ph idx="1" type="body"/>
          </p:nvPr>
        </p:nvSpPr>
        <p:spPr>
          <a:xfrm>
            <a:off x="360363" y="1439863"/>
            <a:ext cx="7858125" cy="541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取得、新增、變更或刪除鍵:值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此外，我們可以使用del敘述刪除鍵為key的鍵:值，其語法如下：</a:t>
            </a:r>
            <a:endParaRPr/>
          </a:p>
          <a:p>
            <a:pPr indent="0" lvl="1" marL="0" marR="0" rtl="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	del dictName[key]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例如：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81279" lvl="0" marL="18288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81279" lvl="0" marL="18288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43179" lvl="0" marL="18288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956" name="Google Shape;1956;p192"/>
          <p:cNvSpPr txBox="1"/>
          <p:nvPr/>
        </p:nvSpPr>
        <p:spPr>
          <a:xfrm>
            <a:off x="688975" y="3861048"/>
            <a:ext cx="7200900" cy="252028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A = {'one': 1, 'two': 2, 'three': 3}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A['four'] = 4						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A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{'three': 3, 'two': 2, 'one': 1, 'four': 4}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del A['four']						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A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{'three': 3, 'two': 2, 'one': 1}</a:t>
            </a:r>
            <a:endParaRPr/>
          </a:p>
        </p:txBody>
      </p:sp>
      <p:sp>
        <p:nvSpPr>
          <p:cNvPr id="1957" name="Google Shape;1957;p192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dict (字典) </a:t>
            </a:r>
            <a:endParaRPr b="0" i="0" sz="36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958" name="Google Shape;1958;p192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p192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193"/>
          <p:cNvSpPr txBox="1"/>
          <p:nvPr>
            <p:ph idx="1" type="body"/>
          </p:nvPr>
        </p:nvSpPr>
        <p:spPr>
          <a:xfrm>
            <a:off x="360363" y="1439863"/>
            <a:ext cx="8064500" cy="4797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Noto Sans Symbols"/>
              <a:buChar char="◆"/>
            </a:pPr>
            <a:r>
              <a:rPr b="0" i="0" lang="en-US" sz="161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內建函式</a:t>
            </a:r>
            <a:endParaRPr b="0" i="0" sz="161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70"/>
              <a:buFont typeface="Arial"/>
              <a:buNone/>
            </a:pPr>
            <a:r>
              <a:rPr b="0" i="0" lang="en-US" sz="147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我們在之前介紹的內建函式只有len() 函式適用於字典，它會傳回字典包含幾個鍵:值。</a:t>
            </a:r>
            <a:endParaRPr b="0" i="0" sz="147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08"/>
              </a:spcBef>
              <a:spcAft>
                <a:spcPts val="0"/>
              </a:spcAft>
              <a:buClr>
                <a:schemeClr val="accent1"/>
              </a:buClr>
              <a:buSzPts val="1540"/>
              <a:buFont typeface="Arial"/>
              <a:buNone/>
            </a:pPr>
            <a:r>
              <a:t/>
            </a:r>
            <a:endParaRPr b="1" i="0" sz="1540" u="none" cap="none" strike="noStrike">
              <a:solidFill>
                <a:srgbClr val="366092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Noto Sans Symbols"/>
              <a:buChar char="◆"/>
            </a:pPr>
            <a:r>
              <a:rPr b="0" i="0" lang="en-US" sz="161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運算子</a:t>
            </a:r>
            <a:endParaRPr b="0" i="0" sz="161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1" marL="64008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0"/>
              <a:buFont typeface="Noto Sans Symbols"/>
              <a:buChar char="➢"/>
            </a:pPr>
            <a:r>
              <a:rPr b="0" i="0" lang="en-US" sz="147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字典亦支援 == 和 != 兩個比較運算子，如下，其中D1和D2為字典</a:t>
            </a:r>
            <a:endParaRPr/>
          </a:p>
          <a:p>
            <a:pPr indent="-457200" lvl="1" marL="9144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0"/>
              <a:buFont typeface="Arial"/>
              <a:buChar char="•"/>
            </a:pPr>
            <a:r>
              <a:rPr b="0" i="0" lang="en-US" sz="147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D1 == D2</a:t>
            </a:r>
            <a:endParaRPr b="0" i="0" sz="147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457200" lvl="1" marL="9144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0"/>
              <a:buFont typeface="Arial"/>
              <a:buChar char="•"/>
            </a:pPr>
            <a:r>
              <a:rPr b="0" i="0" lang="en-US" sz="147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D1 != D2</a:t>
            </a:r>
            <a:endParaRPr/>
          </a:p>
          <a:p>
            <a:pPr indent="-342900" lvl="1" marL="64008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0"/>
              <a:buFont typeface="Noto Sans Symbols"/>
              <a:buChar char="➢"/>
            </a:pPr>
            <a:r>
              <a:rPr b="0" i="0" lang="en-US" sz="147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字典支援in與not in運算子，用來檢查指定的鍵是否存在於字典。</a:t>
            </a:r>
            <a:endParaRPr/>
          </a:p>
          <a:p>
            <a:pPr indent="-342900" lvl="1" marL="64008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0"/>
              <a:buFont typeface="Noto Sans Symbols"/>
              <a:buChar char="➢"/>
            </a:pPr>
            <a:r>
              <a:rPr b="0" i="0" lang="en-US" sz="147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由於字典中的鍵:值對沒有順序之分，因此，字典不支援連接運算子 (+)、重複運算子 (*)、比較運算子(&gt;、&gt;=、&lt;、&lt;= ) 、索引運算子 ([ ])、片段運算子 ([start:end]) 或其它與順序相關的運算。</a:t>
            </a:r>
            <a:endParaRPr b="0" i="0" sz="147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85090" lvl="0" marL="182880" marR="0" rtl="0" algn="l">
              <a:lnSpc>
                <a:spcPct val="80000"/>
              </a:lnSpc>
              <a:spcBef>
                <a:spcPts val="308"/>
              </a:spcBef>
              <a:spcAft>
                <a:spcPts val="0"/>
              </a:spcAft>
              <a:buClr>
                <a:schemeClr val="accent1"/>
              </a:buClr>
              <a:buSzPts val="1540"/>
              <a:buFont typeface="Arial"/>
              <a:buNone/>
            </a:pPr>
            <a:r>
              <a:t/>
            </a:r>
            <a:endParaRPr b="0" i="0" sz="154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965" name="Google Shape;1965;p193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dict (字典) </a:t>
            </a:r>
            <a:endParaRPr b="0" i="0" sz="36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966" name="Google Shape;1966;p193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7" name="Google Shape;1967;p193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194"/>
          <p:cNvSpPr txBox="1"/>
          <p:nvPr>
            <p:ph idx="1" type="body"/>
          </p:nvPr>
        </p:nvSpPr>
        <p:spPr>
          <a:xfrm>
            <a:off x="360363" y="1439863"/>
            <a:ext cx="8064500" cy="4725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15"/>
              <a:buFont typeface="Noto Sans Symbols"/>
              <a:buChar char="◆"/>
            </a:pPr>
            <a:r>
              <a:rPr b="0" i="0" lang="en-US" sz="1615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字典處理方法</a:t>
            </a:r>
            <a:endParaRPr b="0" i="0" sz="1615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5"/>
              <a:buFont typeface="Arial"/>
              <a:buNone/>
            </a:pPr>
            <a:r>
              <a:rPr b="0" i="0" lang="en-US" sz="1445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字典是隸屬於dict類別的物件，dict 類別內建數個字典處理方法，常用的如下：</a:t>
            </a:r>
            <a:endParaRPr/>
          </a:p>
          <a:p>
            <a:pPr indent="-342900" lvl="1" marL="64008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75"/>
              <a:buFont typeface="Noto Sans Symbols"/>
              <a:buChar char="➢"/>
            </a:pPr>
            <a:r>
              <a:rPr b="0" i="0" lang="en-US" sz="1275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dict.get(key[, default]) </a:t>
            </a:r>
            <a:endParaRPr b="0" i="0" sz="1275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1" marL="64008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75"/>
              <a:buFont typeface="Noto Sans Symbols"/>
              <a:buChar char="➢"/>
            </a:pPr>
            <a:r>
              <a:rPr b="0" i="0" lang="en-US" sz="1275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dict.pop(key[, default]) </a:t>
            </a:r>
            <a:endParaRPr b="0" i="0" sz="1275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1" marL="64008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75"/>
              <a:buFont typeface="Noto Sans Symbols"/>
              <a:buChar char="➢"/>
            </a:pPr>
            <a:r>
              <a:rPr b="0" i="0" lang="en-US" sz="1275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dict.popitem()</a:t>
            </a:r>
            <a:endParaRPr b="0" i="0" sz="1275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1" marL="64008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75"/>
              <a:buFont typeface="Noto Sans Symbols"/>
              <a:buChar char="➢"/>
            </a:pPr>
            <a:r>
              <a:rPr b="0" i="0" lang="en-US" sz="1275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dict.keys()</a:t>
            </a:r>
            <a:endParaRPr b="0" i="0" sz="1275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1" marL="64008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75"/>
              <a:buFont typeface="Noto Sans Symbols"/>
              <a:buChar char="➢"/>
            </a:pPr>
            <a:r>
              <a:rPr b="0" i="0" lang="en-US" sz="1275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dict.values()</a:t>
            </a:r>
            <a:endParaRPr b="0" i="0" sz="1275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1" marL="64008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75"/>
              <a:buFont typeface="Noto Sans Symbols"/>
              <a:buChar char="➢"/>
            </a:pPr>
            <a:r>
              <a:rPr b="0" i="0" lang="en-US" sz="1275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dict.items()</a:t>
            </a:r>
            <a:endParaRPr b="0" i="0" sz="1275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1" marL="64008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75"/>
              <a:buFont typeface="Noto Sans Symbols"/>
              <a:buChar char="➢"/>
            </a:pPr>
            <a:r>
              <a:rPr b="0" i="0" lang="en-US" sz="1275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dict.copy()</a:t>
            </a:r>
            <a:endParaRPr b="0" i="0" sz="1275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1" marL="64008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75"/>
              <a:buFont typeface="Noto Sans Symbols"/>
              <a:buChar char="➢"/>
            </a:pPr>
            <a:r>
              <a:rPr b="0" i="0" lang="en-US" sz="1275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dict.clear()</a:t>
            </a:r>
            <a:endParaRPr b="0" i="0" sz="1275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1" marL="64008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75"/>
              <a:buFont typeface="Noto Sans Symbols"/>
              <a:buChar char="➢"/>
            </a:pPr>
            <a:r>
              <a:rPr b="0" i="0" lang="en-US" sz="1275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dict.update([other])</a:t>
            </a:r>
            <a:endParaRPr/>
          </a:p>
          <a:p>
            <a:pPr indent="-64134" lvl="0" marL="182880" marR="0" rtl="0" algn="l">
              <a:lnSpc>
                <a:spcPct val="80000"/>
              </a:lnSpc>
              <a:spcBef>
                <a:spcPts val="374"/>
              </a:spcBef>
              <a:spcAft>
                <a:spcPts val="0"/>
              </a:spcAft>
              <a:buClr>
                <a:schemeClr val="accent1"/>
              </a:buClr>
              <a:buSzPts val="1870"/>
              <a:buFont typeface="Arial"/>
              <a:buNone/>
            </a:pPr>
            <a:r>
              <a:t/>
            </a:r>
            <a:endParaRPr b="0" i="0" sz="187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973" name="Google Shape;1973;p194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dict (字典) </a:t>
            </a:r>
            <a:endParaRPr b="0" i="0" sz="36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974" name="Google Shape;1974;p194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5" name="Google Shape;1975;p194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195"/>
          <p:cNvSpPr/>
          <p:nvPr/>
        </p:nvSpPr>
        <p:spPr>
          <a:xfrm>
            <a:off x="344488" y="1692275"/>
            <a:ext cx="7732712" cy="381317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1" name="Google Shape;1981;p195"/>
          <p:cNvSpPr/>
          <p:nvPr/>
        </p:nvSpPr>
        <p:spPr>
          <a:xfrm>
            <a:off x="0" y="0"/>
            <a:ext cx="9144000" cy="6858000"/>
          </a:xfrm>
          <a:custGeom>
            <a:rect b="b" l="l" r="r" t="t"/>
            <a:pathLst>
              <a:path extrusionOk="0" h="6858000" w="9144000">
                <a:moveTo>
                  <a:pt x="0" y="6858003"/>
                </a:moveTo>
                <a:lnTo>
                  <a:pt x="9144005" y="6858003"/>
                </a:lnTo>
                <a:lnTo>
                  <a:pt x="9144005" y="0"/>
                </a:lnTo>
                <a:lnTo>
                  <a:pt x="0" y="0"/>
                </a:lnTo>
                <a:lnTo>
                  <a:pt x="0" y="6858003"/>
                </a:lnTo>
                <a:close/>
              </a:path>
            </a:pathLst>
          </a:custGeom>
          <a:noFill/>
          <a:ln cap="flat" cmpd="sng" w="12700">
            <a:solidFill>
              <a:srgbClr val="4C4C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2" name="Google Shape;1982;p195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dict (字典) </a:t>
            </a:r>
            <a:endParaRPr b="0" i="0" sz="36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983" name="Google Shape;1983;p195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p195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p196"/>
          <p:cNvSpPr txBox="1"/>
          <p:nvPr/>
        </p:nvSpPr>
        <p:spPr>
          <a:xfrm>
            <a:off x="360363" y="1439863"/>
            <a:ext cx="8388101" cy="5041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2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items()、keys()、values()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143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143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143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marR="0" rtl="0" algn="l">
              <a:lnSpc>
                <a:spcPct val="2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也可以使用dict()來建立字典</a:t>
            </a:r>
            <a:endParaRPr/>
          </a:p>
          <a:p>
            <a:pPr indent="-1143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143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143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143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990" name="Google Shape;1990;p196"/>
          <p:cNvSpPr/>
          <p:nvPr/>
        </p:nvSpPr>
        <p:spPr>
          <a:xfrm>
            <a:off x="755576" y="1966972"/>
            <a:ext cx="6246465" cy="172819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-23055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1" name="Google Shape;1991;p196"/>
          <p:cNvSpPr/>
          <p:nvPr/>
        </p:nvSpPr>
        <p:spPr>
          <a:xfrm>
            <a:off x="755576" y="4293096"/>
            <a:ext cx="7321624" cy="194421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-4983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2" name="Google Shape;1992;p196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dict (字典) </a:t>
            </a:r>
            <a:endParaRPr b="0" i="0" sz="36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993" name="Google Shape;1993;p196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4" name="Google Shape;1994;p196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p197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容器型態歸納</a:t>
            </a:r>
            <a:endParaRPr/>
          </a:p>
        </p:txBody>
      </p:sp>
      <p:graphicFrame>
        <p:nvGraphicFramePr>
          <p:cNvPr id="2000" name="Google Shape;2000;p197"/>
          <p:cNvGraphicFramePr/>
          <p:nvPr/>
        </p:nvGraphicFramePr>
        <p:xfrm>
          <a:off x="540000" y="16200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{8B2FB7E1-0C1E-4C1B-A081-CBA914F5FD88}</a:tableStyleId>
              </a:tblPr>
              <a:tblGrid>
                <a:gridCol w="1151675"/>
                <a:gridCol w="1476175"/>
                <a:gridCol w="1476175"/>
                <a:gridCol w="1584175"/>
                <a:gridCol w="1584175"/>
              </a:tblGrid>
              <a:tr h="224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70"/>
                        <a:buFont typeface="Noto Sans Symbols"/>
                        <a:buNone/>
                      </a:pPr>
                      <a:r>
                        <a:rPr lang="en-US" sz="18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容器型態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70"/>
                        <a:buFont typeface="Noto Sans Symbols"/>
                        <a:buNone/>
                      </a:pPr>
                      <a:r>
                        <a:rPr lang="en-US" sz="18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list (串列)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70"/>
                        <a:buFont typeface="Noto Sans Symbols"/>
                        <a:buNone/>
                      </a:pPr>
                      <a:r>
                        <a:rPr lang="en-US" sz="18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tuple (元組)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70"/>
                        <a:buFont typeface="Noto Sans Symbols"/>
                        <a:buNone/>
                      </a:pPr>
                      <a:r>
                        <a:rPr lang="en-US" sz="18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set (集合)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70"/>
                        <a:buFont typeface="Noto Sans Symbols"/>
                        <a:buNone/>
                      </a:pPr>
                      <a:r>
                        <a:rPr lang="en-US" sz="18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dict (字典)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45725" marB="45725" marR="91450" marL="91450" anchor="ctr"/>
                </a:tc>
              </a:tr>
              <a:tr h="831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70"/>
                        <a:buFont typeface="Noto Sans Symbols"/>
                        <a:buNone/>
                      </a:pPr>
                      <a:r>
                        <a:rPr lang="en-US" sz="18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前後符號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910"/>
                        <a:buFont typeface="Noto Sans Symbols"/>
                        <a:buNone/>
                      </a:pPr>
                      <a:r>
                        <a:rPr lang="en-US" sz="14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[  ]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910"/>
                        <a:buFont typeface="Noto Sans Symbols"/>
                        <a:buNone/>
                      </a:pPr>
                      <a:r>
                        <a:rPr lang="en-US" sz="14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(  )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910"/>
                        <a:buFont typeface="Noto Sans Symbols"/>
                        <a:buNone/>
                      </a:pPr>
                      <a:r>
                        <a:rPr lang="en-US" sz="14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{  }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910"/>
                        <a:buFont typeface="Noto Sans Symbols"/>
                        <a:buNone/>
                      </a:pPr>
                      <a:r>
                        <a:rPr lang="en-US" sz="14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{  }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45725" marB="45725" marR="91450" marL="91450" anchor="ctr"/>
                </a:tc>
              </a:tr>
              <a:tr h="831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70"/>
                        <a:buFont typeface="Noto Sans Symbols"/>
                        <a:buNone/>
                      </a:pPr>
                      <a:r>
                        <a:rPr lang="en-US" sz="18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有無順序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910"/>
                        <a:buFont typeface="Noto Sans Symbols"/>
                        <a:buNone/>
                      </a:pPr>
                      <a:r>
                        <a:rPr lang="en-US" sz="14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有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910"/>
                        <a:buFont typeface="Noto Sans Symbols"/>
                        <a:buNone/>
                      </a:pPr>
                      <a:r>
                        <a:rPr lang="en-US" sz="14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有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910"/>
                        <a:buFont typeface="Noto Sans Symbols"/>
                        <a:buNone/>
                      </a:pPr>
                      <a:r>
                        <a:rPr lang="en-US" sz="14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無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910"/>
                        <a:buFont typeface="Noto Sans Symbols"/>
                        <a:buNone/>
                      </a:pPr>
                      <a:r>
                        <a:rPr lang="en-US" sz="14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無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45725" marB="45725" marR="91450" marL="91450" anchor="ctr"/>
                </a:tc>
              </a:tr>
              <a:tr h="831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70"/>
                        <a:buFont typeface="Noto Sans Symbols"/>
                        <a:buNone/>
                      </a:pPr>
                      <a:r>
                        <a:rPr lang="en-US" sz="18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內容更動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910"/>
                        <a:buFont typeface="Noto Sans Symbols"/>
                        <a:buNone/>
                      </a:pPr>
                      <a:r>
                        <a:rPr lang="en-US" sz="14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可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910"/>
                        <a:buFont typeface="Noto Sans Symbols"/>
                        <a:buNone/>
                      </a:pPr>
                      <a:r>
                        <a:rPr lang="en-US" sz="14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不可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910"/>
                        <a:buFont typeface="Noto Sans Symbols"/>
                        <a:buNone/>
                      </a:pPr>
                      <a:r>
                        <a:rPr lang="en-US" sz="14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可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910"/>
                        <a:buFont typeface="Noto Sans Symbols"/>
                        <a:buNone/>
                      </a:pPr>
                      <a:r>
                        <a:rPr lang="en-US" sz="14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可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2001" name="Google Shape;2001;p197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2" name="Google Shape;2002;p197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198"/>
          <p:cNvSpPr txBox="1"/>
          <p:nvPr/>
        </p:nvSpPr>
        <p:spPr>
          <a:xfrm>
            <a:off x="360000" y="1440000"/>
            <a:ext cx="7956416" cy="24622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請撰寫一程式，讓使用者輸入十個整數作為樣本數，輸出眾數（樣本中出現最多次的數字）及其出現的次數。</a:t>
            </a:r>
            <a:endParaRPr/>
          </a:p>
          <a:p>
            <a:pPr indent="0" lvl="0" marL="1143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＊ 提示：假設樣本中只有一個眾數。</a:t>
            </a:r>
            <a:endParaRPr/>
          </a:p>
          <a:p>
            <a:pPr indent="-1270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270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008" name="Google Shape;2008;p198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Exercise 6</a:t>
            </a:r>
            <a:endParaRPr sz="3600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9" name="Google Shape;2009;p198"/>
          <p:cNvPicPr preferRelativeResize="0"/>
          <p:nvPr/>
        </p:nvPicPr>
        <p:blipFill rotWithShape="1">
          <a:blip r:embed="rId3">
            <a:alphaModFix/>
          </a:blip>
          <a:srcRect b="13171" l="25138" r="58779" t="13804"/>
          <a:stretch/>
        </p:blipFill>
        <p:spPr>
          <a:xfrm>
            <a:off x="5162148" y="1983617"/>
            <a:ext cx="1623843" cy="4608512"/>
          </a:xfrm>
          <a:prstGeom prst="rect">
            <a:avLst/>
          </a:prstGeom>
          <a:noFill/>
          <a:ln>
            <a:noFill/>
          </a:ln>
        </p:spPr>
      </p:pic>
      <p:sp>
        <p:nvSpPr>
          <p:cNvPr id="2010" name="Google Shape;2010;p198"/>
          <p:cNvSpPr/>
          <p:nvPr/>
        </p:nvSpPr>
        <p:spPr>
          <a:xfrm>
            <a:off x="683568" y="2780928"/>
            <a:ext cx="4572000" cy="353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size = 10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sample = []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count = [0]*size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 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for i in range(size):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   num = int(input())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 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   sample.append(num)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   count[sample.index(num)] += 1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 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num_occu = max(count)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 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print(sample[count.index(num_occu)])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print(num_occu)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011" name="Google Shape;2011;p198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2" name="Google Shape;2012;p198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p199"/>
          <p:cNvSpPr txBox="1"/>
          <p:nvPr/>
        </p:nvSpPr>
        <p:spPr>
          <a:xfrm>
            <a:off x="360000" y="1440000"/>
            <a:ext cx="7956416" cy="14040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請撰寫一程式，輸入並建立兩組數組，各以-9999 為結束點（數組中不包含-9999）。將此兩數組合併並從小到大排序之，顯示排序前的數組和排序後的串列。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270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018" name="Google Shape;2018;p199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Exercise 7</a:t>
            </a:r>
            <a:endParaRPr sz="3600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9" name="Google Shape;2019;p199"/>
          <p:cNvPicPr preferRelativeResize="0"/>
          <p:nvPr/>
        </p:nvPicPr>
        <p:blipFill rotWithShape="1">
          <a:blip r:embed="rId3">
            <a:alphaModFix/>
          </a:blip>
          <a:srcRect b="15497" l="30175" r="30568" t="20142"/>
          <a:stretch/>
        </p:blipFill>
        <p:spPr>
          <a:xfrm>
            <a:off x="508240" y="2412806"/>
            <a:ext cx="4070196" cy="4170556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p199"/>
          <p:cNvSpPr/>
          <p:nvPr/>
        </p:nvSpPr>
        <p:spPr>
          <a:xfrm>
            <a:off x="4584181" y="2574480"/>
            <a:ext cx="4070196" cy="38472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解題參考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tup1 = ()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tup2 = ()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 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print('Creat tuple1:')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while True: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   num = eval(input())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   if num == -9999: 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304800" lvl="0" marL="304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break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   tup1 += (num,)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print('Creat tuple2:')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while True: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   num = eval(input())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   if num == -9999: 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304800" lvl="0" marL="304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break    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   tup2 += (num,)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tup_comb = tup1 + tup2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print('Combined tuple before sorting:', tup_comb)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lst_comb = list(tup_comb)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print('Combined tuple after sorting:', sorted(lst_comb))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1" name="Google Shape;2021;p199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2" name="Google Shape;2022;p199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6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p200"/>
          <p:cNvSpPr txBox="1"/>
          <p:nvPr>
            <p:ph type="ctrTitle"/>
          </p:nvPr>
        </p:nvSpPr>
        <p:spPr>
          <a:xfrm>
            <a:off x="0" y="2132856"/>
            <a:ext cx="8460432" cy="1855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mo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字串與數值處理</a:t>
            </a:r>
            <a:br>
              <a:rPr b="0" i="0" lang="en-US" sz="48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</a:br>
            <a:r>
              <a:rPr b="0" i="0" lang="en-US" sz="31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Python Fundamental</a:t>
            </a:r>
            <a:endParaRPr b="0" i="0" sz="28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descr="C:\Users\user\Desktop\pythonlogo.jpg" id="2028" name="Google Shape;2028;p2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9792" y="4271218"/>
            <a:ext cx="2731345" cy="1843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p201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Arimo"/>
              <a:buNone/>
            </a:pPr>
            <a:r>
              <a:rPr lang="en-US" sz="4000" cap="none">
                <a:solidFill>
                  <a:srgbClr val="0070C0"/>
                </a:solidFill>
                <a:latin typeface="Arimo"/>
                <a:ea typeface="Arimo"/>
                <a:cs typeface="Arimo"/>
                <a:sym typeface="Arimo"/>
              </a:rPr>
              <a:t>Outline</a:t>
            </a:r>
            <a:endParaRPr sz="4000" cap="none">
              <a:solidFill>
                <a:srgbClr val="0070C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034" name="Google Shape;2034;p201"/>
          <p:cNvSpPr txBox="1"/>
          <p:nvPr/>
        </p:nvSpPr>
        <p:spPr>
          <a:xfrm>
            <a:off x="360000" y="1440000"/>
            <a:ext cx="8244448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字串與字元</a:t>
            </a:r>
            <a:endParaRPr/>
          </a:p>
          <a:p>
            <a:pPr indent="-228600" lvl="0" marL="342900" marR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字串處理函式</a:t>
            </a:r>
            <a:endParaRPr/>
          </a:p>
          <a:p>
            <a:pPr indent="-228600" lvl="0" marL="342900" marR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數值處理函式</a:t>
            </a:r>
            <a:endParaRPr/>
          </a:p>
          <a:p>
            <a:pPr indent="-228600" lvl="0" marL="342900" marR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數值格式化</a:t>
            </a:r>
            <a:endParaRPr/>
          </a:p>
          <a:p>
            <a:pPr indent="-114300" lvl="0" marL="342900" marR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035" name="Google Shape;2035;p201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6" name="Google Shape;2036;p201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「Raspberry Pi」的圖片搜尋結果" id="280" name="Google Shape;28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3000" y="3876243"/>
            <a:ext cx="1120229" cy="11202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「arduino」的圖片搜尋結果" id="281" name="Google Shape;28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25169" y="4280511"/>
            <a:ext cx="1514261" cy="15142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「機器學習」的圖片搜尋結果" id="282" name="Google Shape;282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30779" y="4214878"/>
            <a:ext cx="1664825" cy="12235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「無人機」的圖片搜尋結果" id="283" name="Google Shape;283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31370" y="3893015"/>
            <a:ext cx="1748662" cy="1049198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1"/>
          <p:cNvSpPr txBox="1"/>
          <p:nvPr/>
        </p:nvSpPr>
        <p:spPr>
          <a:xfrm>
            <a:off x="360000" y="1440000"/>
            <a:ext cx="810043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嵌入式系統應用中，Python 也是樹莓派 Raspberry Pi 的預設作業系統Raspbian 的內建程式語言。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樹莓派也因為 Python 龐大的第三方套件而展現驚人的功能，廣泛應用在無人機、機器人、影像辨識、自然語言處理等領域。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85" name="Google Shape;285;p31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lang="en-US" sz="3600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Python 應用範圍 - 嵌入式系統應用 </a:t>
            </a:r>
            <a:endParaRPr sz="3600" cap="non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86" name="Google Shape;286;p31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1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0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p202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Arimo"/>
              <a:buNone/>
            </a:pPr>
            <a:r>
              <a:rPr lang="en-US" sz="4000" cap="none">
                <a:solidFill>
                  <a:srgbClr val="0070C0"/>
                </a:solidFill>
                <a:latin typeface="Arimo"/>
                <a:ea typeface="Arimo"/>
                <a:cs typeface="Arimo"/>
                <a:sym typeface="Arimo"/>
              </a:rPr>
              <a:t>Outline</a:t>
            </a:r>
            <a:endParaRPr sz="4000" cap="none">
              <a:solidFill>
                <a:srgbClr val="0070C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042" name="Google Shape;2042;p202"/>
          <p:cNvSpPr txBox="1"/>
          <p:nvPr/>
        </p:nvSpPr>
        <p:spPr>
          <a:xfrm>
            <a:off x="360000" y="1440000"/>
            <a:ext cx="8244448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 字串與字元</a:t>
            </a:r>
            <a:endParaRPr/>
          </a:p>
          <a:p>
            <a:pPr indent="-228600" lvl="0" marL="342900" marR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字串處理函式</a:t>
            </a:r>
            <a:endParaRPr/>
          </a:p>
          <a:p>
            <a:pPr indent="-228600" lvl="0" marL="342900" marR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數值處理函式</a:t>
            </a:r>
            <a:endParaRPr/>
          </a:p>
          <a:p>
            <a:pPr indent="-228600" lvl="0" marL="342900" marR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數值格式化</a:t>
            </a:r>
            <a:endParaRPr/>
          </a:p>
          <a:p>
            <a:pPr indent="-114300" lvl="0" marL="342900" marR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043" name="Google Shape;2043;p202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4" name="Google Shape;2044;p202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03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字串與字元</a:t>
            </a:r>
            <a:endParaRPr/>
          </a:p>
        </p:txBody>
      </p:sp>
      <p:sp>
        <p:nvSpPr>
          <p:cNvPr id="2050" name="Google Shape;2050;p203"/>
          <p:cNvSpPr txBox="1"/>
          <p:nvPr>
            <p:ph idx="1" type="body"/>
          </p:nvPr>
        </p:nvSpPr>
        <p:spPr>
          <a:xfrm>
            <a:off x="360000" y="1440000"/>
            <a:ext cx="8075613" cy="53013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字串(string) 是由一連串的字元(character)所組成有順序的序列，包含文字、數字、符號等。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Python有針對字串提供 str 型別，但沒有提供字元型別。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若要表示一個字元，可以使用長度為1的字串，例如'A' 。</a:t>
            </a:r>
            <a:endParaRPr/>
          </a:p>
        </p:txBody>
      </p:sp>
      <p:sp>
        <p:nvSpPr>
          <p:cNvPr id="2051" name="Google Shape;2051;p203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2" name="Google Shape;2052;p203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204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字串與字元</a:t>
            </a:r>
            <a:endParaRPr/>
          </a:p>
        </p:txBody>
      </p:sp>
      <p:sp>
        <p:nvSpPr>
          <p:cNvPr id="2058" name="Google Shape;2058;p204"/>
          <p:cNvSpPr txBox="1"/>
          <p:nvPr>
            <p:ph idx="1" type="body"/>
          </p:nvPr>
        </p:nvSpPr>
        <p:spPr>
          <a:xfrm>
            <a:off x="360000" y="1440000"/>
            <a:ext cx="78124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逸脫/跳脫 序列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對於一些無法顯示在螢幕上的符號，例如換行，我們可以使用如下的逸脫/跳脫 序列 (escape sequence) 在這些符號的前面加上反斜線 (\)，便能顯示出來，例如：</a:t>
            </a:r>
            <a:endParaRPr/>
          </a:p>
          <a:p>
            <a:pPr indent="-43179" lvl="0" marL="18288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059" name="Google Shape;2059;p204"/>
          <p:cNvGraphicFramePr/>
          <p:nvPr/>
        </p:nvGraphicFramePr>
        <p:xfrm>
          <a:off x="539552" y="278092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{94824653-54EF-4A00-BC30-019B28CBC3CD}</a:tableStyleId>
              </a:tblPr>
              <a:tblGrid>
                <a:gridCol w="1611225"/>
                <a:gridCol w="5023850"/>
              </a:tblGrid>
              <a:tr h="2453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8214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u="none" cap="none" strike="noStrike"/>
                        <a:t>逸脫序列</a:t>
                      </a:r>
                      <a:endParaRPr b="1" i="0" sz="14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8214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u="none" cap="none" strike="noStrike"/>
                        <a:t>意義</a:t>
                      </a:r>
                      <a:endParaRPr b="1" i="0" sz="14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b"/>
                </a:tc>
              </a:tr>
              <a:tr h="233275"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just">
                        <a:lnSpc>
                          <a:spcPct val="958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\\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just">
                        <a:lnSpc>
                          <a:spcPct val="958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印出反斜線 (\)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/>
                </a:tc>
              </a:tr>
              <a:tr h="233275"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just">
                        <a:lnSpc>
                          <a:spcPct val="958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\'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just">
                        <a:lnSpc>
                          <a:spcPct val="958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印出單引號 (')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/>
                </a:tc>
              </a:tr>
              <a:tr h="233275"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just">
                        <a:lnSpc>
                          <a:spcPct val="958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\"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just">
                        <a:lnSpc>
                          <a:spcPct val="958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印出雙引號 (")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/>
                </a:tc>
              </a:tr>
              <a:tr h="233275"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just">
                        <a:lnSpc>
                          <a:spcPct val="958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\a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just">
                        <a:lnSpc>
                          <a:spcPct val="958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響鈴 (Bell)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/>
                </a:tc>
              </a:tr>
              <a:tr h="233275"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just">
                        <a:lnSpc>
                          <a:spcPct val="958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\b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just">
                        <a:lnSpc>
                          <a:spcPct val="958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倒退鍵 (Backspace)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/>
                </a:tc>
              </a:tr>
              <a:tr h="233275"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just">
                        <a:lnSpc>
                          <a:spcPct val="958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\f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just">
                        <a:lnSpc>
                          <a:spcPct val="958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換頁 (Formfeed)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/>
                </a:tc>
              </a:tr>
              <a:tr h="233275"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just">
                        <a:lnSpc>
                          <a:spcPct val="958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\n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just">
                        <a:lnSpc>
                          <a:spcPct val="958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換行 (Linefeed)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/>
                </a:tc>
              </a:tr>
              <a:tr h="233275"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just">
                        <a:lnSpc>
                          <a:spcPct val="958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\r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just">
                        <a:lnSpc>
                          <a:spcPct val="958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歸位 (Carriage Return)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/>
                </a:tc>
              </a:tr>
              <a:tr h="233275"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just">
                        <a:lnSpc>
                          <a:spcPct val="958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\t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just">
                        <a:lnSpc>
                          <a:spcPct val="958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[Tab] 鍵 (Horizontal Tab)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/>
                </a:tc>
              </a:tr>
              <a:tr h="233275"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just">
                        <a:lnSpc>
                          <a:spcPct val="958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\v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just">
                        <a:lnSpc>
                          <a:spcPct val="958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垂直定位 (Vertical Tab)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/>
                </a:tc>
              </a:tr>
              <a:tr h="233275"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just">
                        <a:lnSpc>
                          <a:spcPct val="958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\ooo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just">
                        <a:lnSpc>
                          <a:spcPct val="958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ASCII字元 (ooo為八進位整數)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/>
                </a:tc>
              </a:tr>
              <a:tr h="233275"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just">
                        <a:lnSpc>
                          <a:spcPct val="958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\xhh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just">
                        <a:lnSpc>
                          <a:spcPct val="958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ASCII字元 (hh為十六進位整數)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/>
                </a:tc>
              </a:tr>
              <a:tr h="233275"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just">
                        <a:lnSpc>
                          <a:spcPct val="958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\N{name}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just">
                        <a:lnSpc>
                          <a:spcPct val="958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Unicode字元 (name為字元名稱)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/>
                </a:tc>
              </a:tr>
              <a:tr h="233275"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just">
                        <a:lnSpc>
                          <a:spcPct val="958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\uxxxx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just">
                        <a:lnSpc>
                          <a:spcPct val="958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Unicode字元 (xxxx為16-bit十六進位整數)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/>
                </a:tc>
              </a:tr>
              <a:tr h="233275"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just">
                        <a:lnSpc>
                          <a:spcPct val="958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\Uxxxxxxxx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just">
                        <a:lnSpc>
                          <a:spcPct val="958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Unicode字元 (xxxxxxxx為32-bit十六進位整數)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/>
                </a:tc>
              </a:tr>
            </a:tbl>
          </a:graphicData>
        </a:graphic>
      </p:graphicFrame>
      <p:sp>
        <p:nvSpPr>
          <p:cNvPr id="2060" name="Google Shape;2060;p204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1" name="Google Shape;2061;p204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205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字串與字元</a:t>
            </a:r>
            <a:endParaRPr/>
          </a:p>
        </p:txBody>
      </p:sp>
      <p:sp>
        <p:nvSpPr>
          <p:cNvPr id="2067" name="Google Shape;2067;p205"/>
          <p:cNvSpPr txBox="1"/>
          <p:nvPr>
            <p:ph idx="1" type="body"/>
          </p:nvPr>
        </p:nvSpPr>
        <p:spPr>
          <a:xfrm>
            <a:off x="360000" y="1440000"/>
            <a:ext cx="8028424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逸脫/跳脫 序列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對於一些無法顯示在螢幕上的符號，例如換行，我們可以使用如下的逸脫/跳脫 序列 (escape sequence) 在這些符號的前面加上反斜線 (\)，便能顯示出來，例如：</a:t>
            </a:r>
            <a:endParaRPr/>
          </a:p>
          <a:p>
            <a:pPr indent="-43179" lvl="0" marL="18288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8" name="Google Shape;2068;p205"/>
          <p:cNvSpPr txBox="1"/>
          <p:nvPr/>
        </p:nvSpPr>
        <p:spPr>
          <a:xfrm>
            <a:off x="457200" y="2852936"/>
            <a:ext cx="7211144" cy="324036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print('\"Python\"程式設計')		# 使用逸脫序列\"顯示雙引號 ( " )	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"Python"程式設計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print('\101')			# 八進位整數101 表示字母A (ASCII 碼為65)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print('\x41')			# 十六進位整數41 表示字母A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print('\u0041') 			# Unicode \u0041 表示字母A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print ('\N{BLACK SPADE SUIT}')		# 字元名稱 BLACK SPADE SUIT 表示黑桃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♠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9" name="Google Shape;2069;p205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0" name="Google Shape;2070;p205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4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p206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字串與字元</a:t>
            </a:r>
            <a:endParaRPr/>
          </a:p>
        </p:txBody>
      </p:sp>
      <p:sp>
        <p:nvSpPr>
          <p:cNvPr id="2076" name="Google Shape;2076;p206"/>
          <p:cNvSpPr txBox="1"/>
          <p:nvPr>
            <p:ph idx="1" type="body"/>
          </p:nvPr>
        </p:nvSpPr>
        <p:spPr>
          <a:xfrm>
            <a:off x="360000" y="1440000"/>
            <a:ext cx="8075613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除了內建數值函式，Python 也建字串函式，常用的內建字串函式如下：</a:t>
            </a:r>
            <a:endParaRPr/>
          </a:p>
          <a:p>
            <a:pPr indent="-342900" lvl="2" marL="70866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ord(c)</a:t>
            </a:r>
            <a:endParaRPr/>
          </a:p>
          <a:p>
            <a:pPr indent="-342900" lvl="2" marL="70866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chr(i) </a:t>
            </a:r>
            <a:endParaRPr/>
          </a:p>
          <a:p>
            <a:pPr indent="-342900" lvl="2" marL="70866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len(s) </a:t>
            </a:r>
            <a:endParaRPr/>
          </a:p>
          <a:p>
            <a:pPr indent="-342900" lvl="2" marL="70866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max(s) </a:t>
            </a:r>
            <a:endParaRPr/>
          </a:p>
          <a:p>
            <a:pPr indent="-342900" lvl="2" marL="70866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min(s) </a:t>
            </a:r>
            <a:endParaRPr/>
          </a:p>
          <a:p>
            <a:pPr indent="-342900" lvl="2" marL="70866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str(n)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55879" lvl="0" marL="18288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79" lvl="0" marL="18288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7" name="Google Shape;2077;p206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206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2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207"/>
          <p:cNvSpPr txBox="1"/>
          <p:nvPr>
            <p:ph idx="1" type="body"/>
          </p:nvPr>
        </p:nvSpPr>
        <p:spPr>
          <a:xfrm>
            <a:off x="360000" y="1440000"/>
            <a:ext cx="7859713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ord(x) ：傳回字元參數 x 的Unicode碼(十進位)，例如：  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&gt;&gt;&gt;ord('A')		# 傳回大寫英文字母 A 的Unicode 碼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65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&gt;&gt;&gt;ord('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€'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)		# 傳回歐元符號的 Unicode 碼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8364</a:t>
            </a:r>
            <a:endParaRPr/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chr(x)：傳回整數參數 x 的Unicode碼(十進位)，例如：  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&gt;&gt;&gt;chr(88)		 # 傳回65所帶表的 Unicode 字元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'X'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&gt;&gt;&gt;chr(8364)		# 傳回8364所帶表的 Unicode 字元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'€'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084" name="Google Shape;2084;p207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字串與字元</a:t>
            </a:r>
            <a:endParaRPr/>
          </a:p>
        </p:txBody>
      </p:sp>
      <p:sp>
        <p:nvSpPr>
          <p:cNvPr id="2085" name="Google Shape;2085;p207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207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0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208"/>
          <p:cNvSpPr txBox="1"/>
          <p:nvPr>
            <p:ph idx="1" type="body"/>
          </p:nvPr>
        </p:nvSpPr>
        <p:spPr>
          <a:xfrm>
            <a:off x="360000" y="1440000"/>
            <a:ext cx="7859713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len(x) ：傳回字串參數 x 的長度，也就是字串由幾個字元所組成，例如：  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&gt;&gt;&gt;len('Python程式設計')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10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min(x)：傳回字串參數 x 中Unicode碼最小的字元，例如：  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&gt;&gt;&gt;min('Python程式設計')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'P'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str(x)：傳回數值參數 x 轉換成字串的結果，例如：  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&gt;&gt;&gt;str(111.2)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'111.2'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092" name="Google Shape;2092;p208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字串與字元 </a:t>
            </a:r>
            <a:endParaRPr/>
          </a:p>
        </p:txBody>
      </p:sp>
      <p:sp>
        <p:nvSpPr>
          <p:cNvPr id="2093" name="Google Shape;2093;p208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4" name="Google Shape;2094;p208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8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209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字串與字元 </a:t>
            </a:r>
            <a:endParaRPr/>
          </a:p>
        </p:txBody>
      </p:sp>
      <p:sp>
        <p:nvSpPr>
          <p:cNvPr id="2100" name="Google Shape;2100;p209"/>
          <p:cNvSpPr txBox="1"/>
          <p:nvPr>
            <p:ph idx="1" type="body"/>
          </p:nvPr>
        </p:nvSpPr>
        <p:spPr>
          <a:xfrm>
            <a:off x="360000" y="1440000"/>
            <a:ext cx="7354888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連接運算子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+ 運算子也可以用來連接字串，例如：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重複運算子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* 運算子也可以用來重複字串，例如：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79" lvl="0" marL="18288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1" name="Google Shape;2101;p209"/>
          <p:cNvSpPr txBox="1"/>
          <p:nvPr/>
        </p:nvSpPr>
        <p:spPr>
          <a:xfrm>
            <a:off x="827584" y="2254914"/>
            <a:ext cx="3672408" cy="814046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'Happy' + 'Birthday' + 'To' + '小美'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'HappyBirthdayTo小美'</a:t>
            </a:r>
            <a:endParaRPr/>
          </a:p>
        </p:txBody>
      </p:sp>
      <p:sp>
        <p:nvSpPr>
          <p:cNvPr id="2102" name="Google Shape;2102;p209"/>
          <p:cNvSpPr txBox="1"/>
          <p:nvPr/>
        </p:nvSpPr>
        <p:spPr>
          <a:xfrm>
            <a:off x="827584" y="4221088"/>
            <a:ext cx="3672408" cy="1508868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3 * 'Oh!'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'Oh!Oh!Oh!'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'Oh!' * 3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'Oh!Oh!Oh!'</a:t>
            </a:r>
            <a:endParaRPr/>
          </a:p>
        </p:txBody>
      </p:sp>
      <p:sp>
        <p:nvSpPr>
          <p:cNvPr id="2103" name="Google Shape;2103;p209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4" name="Google Shape;2104;p209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210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字串與字元</a:t>
            </a:r>
            <a:endParaRPr/>
          </a:p>
        </p:txBody>
      </p:sp>
      <p:sp>
        <p:nvSpPr>
          <p:cNvPr id="2110" name="Google Shape;2110;p210"/>
          <p:cNvSpPr txBox="1"/>
          <p:nvPr>
            <p:ph idx="1" type="body"/>
          </p:nvPr>
        </p:nvSpPr>
        <p:spPr>
          <a:xfrm>
            <a:off x="360000" y="1440000"/>
            <a:ext cx="77152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比較運算子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比較運算子 (&gt;、&lt;、&gt;=、&lt;=、==、!=) 也可以用來比較兩個字串的大小或相等與否，例如：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in 與 not in 運算子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*運算子也可以用來重複字串，例如：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79" lvl="0" marL="18288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1" name="Google Shape;2111;p210"/>
          <p:cNvSpPr txBox="1"/>
          <p:nvPr/>
        </p:nvSpPr>
        <p:spPr>
          <a:xfrm>
            <a:off x="1530896" y="2348880"/>
            <a:ext cx="2736304" cy="1944216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'我' &gt; 'A'</a:t>
            </a:r>
            <a:endParaRPr/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True</a:t>
            </a:r>
            <a:endParaRPr/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'1' &gt; 'A'</a:t>
            </a:r>
            <a:endParaRPr/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False</a:t>
            </a:r>
            <a:endParaRPr/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'abc' == 'ABC'</a:t>
            </a:r>
            <a:endParaRPr/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False</a:t>
            </a:r>
            <a:endParaRPr/>
          </a:p>
        </p:txBody>
      </p:sp>
      <p:sp>
        <p:nvSpPr>
          <p:cNvPr id="2112" name="Google Shape;2112;p210"/>
          <p:cNvSpPr txBox="1"/>
          <p:nvPr/>
        </p:nvSpPr>
        <p:spPr>
          <a:xfrm>
            <a:off x="1530896" y="5237436"/>
            <a:ext cx="2736304" cy="1287907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'or' in 'forever'</a:t>
            </a:r>
            <a:endParaRPr/>
          </a:p>
          <a:p>
            <a:pPr indent="63500" lvl="0" marL="0" marR="0" rtl="0" algn="l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True</a:t>
            </a:r>
            <a:endParaRPr/>
          </a:p>
          <a:p>
            <a:pPr indent="63500" lvl="0" marL="0" marR="0" rtl="0" algn="l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'or' not in 'forever'</a:t>
            </a:r>
            <a:endParaRPr/>
          </a:p>
          <a:p>
            <a:pPr indent="63500" lvl="0" marL="0" marR="0" rtl="0" algn="l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False</a:t>
            </a:r>
            <a:endParaRPr/>
          </a:p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3" name="Google Shape;2113;p210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4" name="Google Shape;2114;p210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p211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字串與字元</a:t>
            </a:r>
            <a:endParaRPr/>
          </a:p>
        </p:txBody>
      </p:sp>
      <p:sp>
        <p:nvSpPr>
          <p:cNvPr id="2120" name="Google Shape;2120;p211"/>
          <p:cNvSpPr txBox="1"/>
          <p:nvPr>
            <p:ph idx="1" type="body"/>
          </p:nvPr>
        </p:nvSpPr>
        <p:spPr>
          <a:xfrm>
            <a:off x="360000" y="1440000"/>
            <a:ext cx="8100432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索引運算子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我們可以使用索引運算子 ([ ]) 取得字串中的字元，舉例來說，假設變數s的值為 “Python程式設計”，其存放順序如下：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85750" lvl="1" marL="58293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索引0表示從前端開始。</a:t>
            </a:r>
            <a:endParaRPr b="0" i="0" sz="1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85750" lvl="1" marL="58293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索引 -1表示從尾端開始。</a:t>
            </a:r>
            <a:endParaRPr b="0" i="0" sz="1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85750" lvl="1" marL="58293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s[0]、s[1]、…、s[9] 表示 'P'、'y'、…、'計'。</a:t>
            </a:r>
            <a:endParaRPr b="0" i="0" sz="1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85750" lvl="1" marL="58293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s[-1]、s[-2]、…、s[-10] 表示 '計'、'設'、…、'P'。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1" name="Google Shape;2121;p2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335" y="5143207"/>
            <a:ext cx="7451730" cy="1152128"/>
          </a:xfrm>
          <a:prstGeom prst="rect">
            <a:avLst/>
          </a:prstGeom>
          <a:noFill/>
          <a:ln>
            <a:noFill/>
          </a:ln>
        </p:spPr>
      </p:pic>
      <p:sp>
        <p:nvSpPr>
          <p:cNvPr id="2122" name="Google Shape;2122;p211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3" name="Google Shape;2123;p211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Arimo"/>
              <a:buNone/>
            </a:pPr>
            <a:r>
              <a:rPr b="0" i="0" lang="en-US" sz="4000" u="none" cap="none" strike="noStrike">
                <a:solidFill>
                  <a:srgbClr val="0070C0"/>
                </a:solidFill>
                <a:latin typeface="Arimo"/>
                <a:ea typeface="Arimo"/>
                <a:cs typeface="Arimo"/>
                <a:sym typeface="Arimo"/>
              </a:rPr>
              <a:t>Outline</a:t>
            </a:r>
            <a:endParaRPr b="0" i="0" sz="4000" u="none" cap="none" strike="noStrike">
              <a:solidFill>
                <a:srgbClr val="0070C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360000" y="1440000"/>
            <a:ext cx="8244448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◆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Python 簡介及環境設定</a:t>
            </a:r>
            <a:endParaRPr b="0" i="0" sz="2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◆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Python 軟體安裝及基本操作</a:t>
            </a:r>
            <a:endParaRPr b="0" i="0" sz="2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◆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Python 基本語法</a:t>
            </a:r>
            <a:endParaRPr b="0" i="0" sz="2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◆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Python 流程控制</a:t>
            </a:r>
            <a:endParaRPr b="0" i="0" sz="2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4644008" y="1440000"/>
            <a:ext cx="324036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◆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Python 函式</a:t>
            </a:r>
            <a:endParaRPr b="0" i="0" sz="2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◆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Python 資料結構</a:t>
            </a:r>
            <a:endParaRPr b="0" i="0" sz="2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◆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Python 檔案處理</a:t>
            </a:r>
            <a:endParaRPr b="0" i="0" sz="2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05" name="Google Shape;105;p14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4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2"/>
          <p:cNvSpPr txBox="1"/>
          <p:nvPr/>
        </p:nvSpPr>
        <p:spPr>
          <a:xfrm>
            <a:off x="360000" y="1440000"/>
            <a:ext cx="7956416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Python本身包含的Tkinter就能夠支援簡單的GUI開發。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越來越多的Python程式設計師會再選擇wxPython或者PyQt等GUI套件來開發跨平台的桌面軟體。使用它們開發的桌面軟體執行速度快，與使用者的桌面環境相契合。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最後透過PyInstaller能進一步將程式釋出為獨立的安裝程式包。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93" name="Google Shape;293;p32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lang="en-US" sz="3600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Python 應用範圍 - 圖形介面</a:t>
            </a:r>
            <a:r>
              <a:rPr lang="en-US" sz="3200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(GUI)</a:t>
            </a:r>
            <a:r>
              <a:rPr lang="en-US" sz="3600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開發</a:t>
            </a:r>
            <a:endParaRPr sz="3600" cap="non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descr="「Django」的圖片搜尋結果" id="294" name="Google Shape;294;p32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「PYTHON GUI開發」的圖片搜尋結果" id="295" name="Google Shape;29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96" y="4170796"/>
            <a:ext cx="2736304" cy="23641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「PyQt」的圖片搜尋結果" id="296" name="Google Shape;29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2160" y="4170796"/>
            <a:ext cx="2232248" cy="2327119"/>
          </a:xfrm>
          <a:prstGeom prst="rect">
            <a:avLst/>
          </a:prstGeom>
          <a:noFill/>
          <a:ln>
            <a:noFill/>
          </a:ln>
        </p:spPr>
      </p:pic>
      <p:sp>
        <p:nvSpPr>
          <p:cNvPr descr="「wxPython」的圖片搜尋結果" id="297" name="Google Shape;297;p32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「wxPython」的圖片搜尋結果" id="298" name="Google Shape;298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75117" y="4133908"/>
            <a:ext cx="2926181" cy="2361417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2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2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212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字串與字元</a:t>
            </a:r>
            <a:endParaRPr/>
          </a:p>
        </p:txBody>
      </p:sp>
      <p:sp>
        <p:nvSpPr>
          <p:cNvPr id="2129" name="Google Shape;2129;p212"/>
          <p:cNvSpPr txBox="1"/>
          <p:nvPr>
            <p:ph idx="1" type="body"/>
          </p:nvPr>
        </p:nvSpPr>
        <p:spPr>
          <a:xfrm>
            <a:off x="360000" y="1440000"/>
            <a:ext cx="8028424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片段運算子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85750" lvl="1" marL="58293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我們也可以使用片段運算子 ([start:end]) 指定索引範圍，例如：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84150" lvl="1" marL="58293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84150" lvl="1" marL="58293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84150" lvl="1" marL="58293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84150" lvl="1" marL="58293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85750" lvl="1" marL="58293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若在指定索引範圍時省略第一個索引，表示採取預設值為0；若在指定索引範圍時省略第二個索引，表示採取預設值為字串的長度，例如：</a:t>
            </a:r>
            <a:endParaRPr/>
          </a:p>
        </p:txBody>
      </p:sp>
      <p:sp>
        <p:nvSpPr>
          <p:cNvPr id="2130" name="Google Shape;2130;p212"/>
          <p:cNvSpPr txBox="1"/>
          <p:nvPr/>
        </p:nvSpPr>
        <p:spPr>
          <a:xfrm>
            <a:off x="1098848" y="2348880"/>
            <a:ext cx="5777408" cy="2016224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s = 'Python程式設計'	</a:t>
            </a:r>
            <a:endParaRPr/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s[2:5]			# 索引 2 到索引 4 的字元(不含索引5)</a:t>
            </a:r>
            <a:endParaRPr/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'tho'</a:t>
            </a:r>
            <a:endParaRPr/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s[3:7]			# 索引 3 到索引 6 的字元(不含索引7) </a:t>
            </a:r>
            <a:endParaRPr/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'hon程'</a:t>
            </a:r>
            <a:endParaRPr/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s[6:-1]			# 索引 6 到索引 -2 的字元(不含索引-1)</a:t>
            </a:r>
            <a:endParaRPr/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'程式設'</a:t>
            </a:r>
            <a:endParaRPr/>
          </a:p>
        </p:txBody>
      </p:sp>
      <p:sp>
        <p:nvSpPr>
          <p:cNvPr id="2131" name="Google Shape;2131;p212"/>
          <p:cNvSpPr txBox="1"/>
          <p:nvPr/>
        </p:nvSpPr>
        <p:spPr>
          <a:xfrm>
            <a:off x="1098848" y="5085184"/>
            <a:ext cx="5777408" cy="1422297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s = 'Python程式設計'	</a:t>
            </a:r>
            <a:endParaRPr/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s[:2]			# 索引 0 到索引 1 的字元(不含索引2)</a:t>
            </a:r>
            <a:endParaRPr/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'Py'</a:t>
            </a:r>
            <a:endParaRPr/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s[2:]			# 索引 2 到索引 9 的字元(不含索引10) </a:t>
            </a:r>
            <a:endParaRPr/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'thon 程式設計'</a:t>
            </a:r>
            <a:endParaRPr/>
          </a:p>
        </p:txBody>
      </p:sp>
      <p:sp>
        <p:nvSpPr>
          <p:cNvPr id="2132" name="Google Shape;2132;p212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3" name="Google Shape;2133;p212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7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p213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字串Exercise</a:t>
            </a:r>
            <a:endParaRPr b="0" i="0" sz="36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139" name="Google Shape;2139;p213"/>
          <p:cNvSpPr txBox="1"/>
          <p:nvPr>
            <p:ph idx="1" type="body"/>
          </p:nvPr>
        </p:nvSpPr>
        <p:spPr>
          <a:xfrm>
            <a:off x="360000" y="1440000"/>
            <a:ext cx="8075613" cy="47253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30"/>
              <a:buFont typeface="Noto Sans Symbols"/>
              <a:buChar char="◆"/>
            </a:pPr>
            <a:r>
              <a:rPr b="0" i="0" lang="en-US" sz="153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三個字串變數如下，請寫出下列問題的語法。</a:t>
            </a:r>
            <a:endParaRPr b="0" i="0" sz="153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45745" lvl="0" marL="342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30"/>
              <a:buFont typeface="Noto Sans Symbols"/>
              <a:buNone/>
            </a:pPr>
            <a:r>
              <a:t/>
            </a:r>
            <a:endParaRPr b="0" i="0" sz="153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45745" lvl="0" marL="342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30"/>
              <a:buFont typeface="Noto Sans Symbols"/>
              <a:buNone/>
            </a:pPr>
            <a:r>
              <a:t/>
            </a:r>
            <a:endParaRPr b="0" i="0" sz="153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45745" lvl="0" marL="342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30"/>
              <a:buFont typeface="Noto Sans Symbols"/>
              <a:buNone/>
            </a:pPr>
            <a:r>
              <a:t/>
            </a:r>
            <a:endParaRPr b="0" i="0" sz="153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45745" lvl="0" marL="342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30"/>
              <a:buFont typeface="Noto Sans Symbols"/>
              <a:buNone/>
            </a:pPr>
            <a:r>
              <a:t/>
            </a:r>
            <a:endParaRPr b="0" i="0" sz="153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1" marL="64008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Noto Sans Symbols"/>
              <a:buChar char="➢"/>
            </a:pPr>
            <a:r>
              <a:rPr b="0" i="0" lang="en-US" sz="136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S1 的長度？			</a:t>
            </a:r>
            <a:endParaRPr/>
          </a:p>
          <a:p>
            <a:pPr indent="0" lvl="1" marL="29718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Arial"/>
              <a:buNone/>
            </a:pPr>
            <a:r>
              <a:rPr b="0" i="0" lang="en-US" sz="1360" u="none" cap="none" strike="noStrik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# len(s1)→12</a:t>
            </a:r>
            <a:endParaRPr b="0" i="0" sz="1360" u="none" cap="none" strike="noStrike">
              <a:solidFill>
                <a:srgbClr val="FF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1" marL="64008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Noto Sans Symbols"/>
              <a:buChar char="➢"/>
            </a:pPr>
            <a:r>
              <a:rPr b="0" i="0" lang="en-US" sz="136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S1 和S2是否相等？		 </a:t>
            </a:r>
            <a:endParaRPr/>
          </a:p>
          <a:p>
            <a:pPr indent="0" lvl="1" marL="29718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Arial"/>
              <a:buNone/>
            </a:pPr>
            <a:r>
              <a:rPr b="0" i="0" lang="en-US" sz="1360" u="none" cap="none" strike="noStrik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# s1==s2→False</a:t>
            </a:r>
            <a:endParaRPr b="0" i="0" sz="1360" u="none" cap="none" strike="noStrike">
              <a:solidFill>
                <a:srgbClr val="FF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1" marL="64008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Noto Sans Symbols"/>
              <a:buChar char="➢"/>
            </a:pPr>
            <a:r>
              <a:rPr b="0" i="0" lang="en-US" sz="136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S1中Unicode碼最大的字元。	</a:t>
            </a:r>
            <a:endParaRPr/>
          </a:p>
          <a:p>
            <a:pPr indent="0" lvl="1" marL="29718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Arial"/>
              <a:buNone/>
            </a:pPr>
            <a:r>
              <a:rPr b="0" i="0" lang="en-US" sz="1360" u="none" cap="none" strike="noStrik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# max(s1)→'y'</a:t>
            </a:r>
            <a:endParaRPr b="0" i="0" sz="1360" u="none" cap="none" strike="noStrike">
              <a:solidFill>
                <a:srgbClr val="FF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1" marL="64008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Noto Sans Symbols"/>
              <a:buChar char="➢"/>
            </a:pPr>
            <a:r>
              <a:rPr b="0" i="0" lang="en-US" sz="136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S3是否存在於S1？		 </a:t>
            </a:r>
            <a:endParaRPr/>
          </a:p>
          <a:p>
            <a:pPr indent="0" lvl="1" marL="29718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Arial"/>
              <a:buNone/>
            </a:pPr>
            <a:r>
              <a:rPr b="0" i="0" lang="en-US" sz="1360" u="none" cap="none" strike="noStrik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# s3 in s1→False</a:t>
            </a:r>
            <a:endParaRPr b="0" i="0" sz="1360" u="none" cap="none" strike="noStrike">
              <a:solidFill>
                <a:srgbClr val="FF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1" marL="64008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Noto Sans Symbols"/>
              <a:buChar char="➢"/>
            </a:pPr>
            <a:r>
              <a:rPr b="0" i="0" lang="en-US" sz="136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S1的第5~9個字元。		 </a:t>
            </a:r>
            <a:endParaRPr/>
          </a:p>
          <a:p>
            <a:pPr indent="0" lvl="1" marL="29718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Arial"/>
              <a:buNone/>
            </a:pPr>
            <a:r>
              <a:rPr b="0" i="0" lang="en-US" sz="1360" u="none" cap="none" strike="noStrik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# s1[4:9]→’yNewY'</a:t>
            </a:r>
            <a:endParaRPr b="0" i="0" sz="1360" u="none" cap="none" strike="noStrike">
              <a:solidFill>
                <a:srgbClr val="FF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140" name="Google Shape;2140;p213"/>
          <p:cNvSpPr txBox="1"/>
          <p:nvPr/>
        </p:nvSpPr>
        <p:spPr>
          <a:xfrm>
            <a:off x="755576" y="1916832"/>
            <a:ext cx="7321624" cy="1152128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mbria"/>
              <a:buAutoNum type="arabicPeriod"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S1= 'HappyNewYear'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mbria"/>
              <a:buAutoNum type="arabicPeriod"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S2= 'happynewyear'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mbria"/>
              <a:buAutoNum type="arabicPeriod"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S3= 'new'</a:t>
            </a:r>
            <a:endParaRPr/>
          </a:p>
        </p:txBody>
      </p:sp>
      <p:sp>
        <p:nvSpPr>
          <p:cNvPr id="2141" name="Google Shape;2141;p213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2" name="Google Shape;2142;p213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p214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字串處理函式</a:t>
            </a:r>
            <a:endParaRPr/>
          </a:p>
        </p:txBody>
      </p:sp>
      <p:sp>
        <p:nvSpPr>
          <p:cNvPr id="2148" name="Google Shape;2148;p214"/>
          <p:cNvSpPr txBox="1"/>
          <p:nvPr>
            <p:ph idx="1" type="body"/>
          </p:nvPr>
        </p:nvSpPr>
        <p:spPr>
          <a:xfrm>
            <a:off x="360000" y="1440000"/>
            <a:ext cx="8316456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字串轉換函式</a:t>
            </a:r>
            <a:endParaRPr/>
          </a:p>
          <a:p>
            <a:pPr indent="-342900" lvl="2" marL="70866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str.upper(s) 		# 傳回字串參數s的所有字元轉換成大寫的字串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2" marL="70866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str.lower(s) 		# 傳回字串參數s的所有字元轉換成小寫的字串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2" marL="70866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str.swapcase(s) 	# 傳回字串參數s大小寫互換的字串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2" marL="70866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str.title(s)		# 傳回字串參數s每個單字第一個字元轉換成大寫的字串</a:t>
            </a:r>
            <a:endParaRPr/>
          </a:p>
          <a:p>
            <a:pPr indent="-342900" lvl="2" marL="70866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str.replace(old, new) 	# 傳回將字串參數old取代成字串參數new的字串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2" marL="70866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str.capitalize(s)	# 傳回字串參數s的字元轉換成大寫的字串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149" name="Google Shape;2149;p214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0" name="Google Shape;2150;p214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215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字串處理函式</a:t>
            </a:r>
            <a:endParaRPr/>
          </a:p>
        </p:txBody>
      </p:sp>
      <p:sp>
        <p:nvSpPr>
          <p:cNvPr id="2156" name="Google Shape;2156;p215"/>
          <p:cNvSpPr txBox="1"/>
          <p:nvPr>
            <p:ph idx="1" type="body"/>
          </p:nvPr>
        </p:nvSpPr>
        <p:spPr>
          <a:xfrm>
            <a:off x="360000" y="1440000"/>
            <a:ext cx="8316456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字串轉換函式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157" name="Google Shape;2157;p215"/>
          <p:cNvSpPr txBox="1"/>
          <p:nvPr/>
        </p:nvSpPr>
        <p:spPr>
          <a:xfrm>
            <a:off x="827584" y="2060848"/>
            <a:ext cx="7249616" cy="4464496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x ='Hello!'	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x.upper()		</a:t>
            </a: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# 所有字元轉換成大寫，也可以寫成str.upper(x)</a:t>
            </a:r>
            <a:endParaRPr sz="12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'HELLO!'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x.lower()		</a:t>
            </a: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# 所有字元轉換成小寫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'hello'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x.swapcase() 		</a:t>
            </a: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# 大小寫互換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'hELLO'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&gt;&gt;&gt;x.replace('Hello', 'ABC')	</a:t>
            </a: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# 將 'Hello' 取代成 'ABC'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&gt;&gt;&gt;str.capitalize('an egg')	</a:t>
            </a: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# 第一個字元轉換成大寫，也可以寫成'an egg'.capitalized()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'An egg'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&gt;&gt;&gt;str.title('an egg')	 	# 每個單字第一個字元轉換成大寫	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'An Egg'</a:t>
            </a:r>
            <a:endParaRPr/>
          </a:p>
        </p:txBody>
      </p:sp>
      <p:sp>
        <p:nvSpPr>
          <p:cNvPr id="2158" name="Google Shape;2158;p215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9" name="Google Shape;2159;p215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3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p216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字串處理函式</a:t>
            </a:r>
            <a:endParaRPr/>
          </a:p>
        </p:txBody>
      </p:sp>
      <p:sp>
        <p:nvSpPr>
          <p:cNvPr id="2165" name="Google Shape;2165;p216"/>
          <p:cNvSpPr txBox="1"/>
          <p:nvPr>
            <p:ph idx="1" type="body"/>
          </p:nvPr>
        </p:nvSpPr>
        <p:spPr>
          <a:xfrm>
            <a:off x="360000" y="1440000"/>
            <a:ext cx="817244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字串測試函式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2" marL="70866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str.isupper(s) 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	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# 若字串參數s的所有字元都是大寫英文字母，就傳回True，否則傳否False</a:t>
            </a:r>
            <a:endParaRPr/>
          </a:p>
          <a:p>
            <a:pPr indent="-266700" lvl="2" marL="70866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66700" lvl="2" marL="70866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2" marL="70866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str.islower(s)</a:t>
            </a:r>
            <a:r>
              <a:rPr b="0" i="0" lang="en-US" sz="19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	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# 若字串參數s的所有字元都是小寫英文字母，就傳回True，否則傳否False </a:t>
            </a:r>
            <a:endParaRPr/>
          </a:p>
          <a:p>
            <a:pPr indent="-266700" lvl="2" marL="70866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66700" lvl="2" marL="70866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2" marL="70866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2" marL="70866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str.isidentifier(s)	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# 若字串參數s是合法的識別字(包括關鍵字)，就傳回True，否則傳否False</a:t>
            </a:r>
            <a:endParaRPr b="0" i="0" sz="12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166" name="Google Shape;2166;p216"/>
          <p:cNvSpPr txBox="1"/>
          <p:nvPr/>
        </p:nvSpPr>
        <p:spPr>
          <a:xfrm>
            <a:off x="1187493" y="2434213"/>
            <a:ext cx="4824536" cy="803269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str.isupper('Happy')</a:t>
            </a:r>
            <a:endParaRPr sz="12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False</a:t>
            </a:r>
            <a:endParaRPr sz="12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str.isupper('HAPPY')	</a:t>
            </a:r>
            <a:endParaRPr sz="12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True</a:t>
            </a:r>
            <a:endParaRPr sz="105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167" name="Google Shape;2167;p216"/>
          <p:cNvSpPr txBox="1"/>
          <p:nvPr/>
        </p:nvSpPr>
        <p:spPr>
          <a:xfrm>
            <a:off x="1187493" y="3830060"/>
            <a:ext cx="4824536" cy="1039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str.islower('Happy')</a:t>
            </a:r>
            <a:endParaRPr sz="12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False</a:t>
            </a:r>
            <a:endParaRPr sz="12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str.islower('happy')	</a:t>
            </a:r>
            <a:endParaRPr sz="12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True</a:t>
            </a:r>
            <a:endParaRPr/>
          </a:p>
        </p:txBody>
      </p:sp>
      <p:sp>
        <p:nvSpPr>
          <p:cNvPr id="2168" name="Google Shape;2168;p216"/>
          <p:cNvSpPr txBox="1"/>
          <p:nvPr/>
        </p:nvSpPr>
        <p:spPr>
          <a:xfrm>
            <a:off x="1187493" y="5601802"/>
            <a:ext cx="4824536" cy="1008112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str.isidentifier('happy') 	# “happy“ 是合法識別字</a:t>
            </a:r>
            <a:endParaRPr sz="12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True</a:t>
            </a:r>
            <a:endParaRPr sz="12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str.isidentifier('5Happy')	# 識別字不能以數字開頭</a:t>
            </a:r>
            <a:endParaRPr/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False</a:t>
            </a:r>
            <a:endParaRPr/>
          </a:p>
        </p:txBody>
      </p:sp>
      <p:sp>
        <p:nvSpPr>
          <p:cNvPr id="2169" name="Google Shape;2169;p216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0" name="Google Shape;2170;p216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4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p217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字串處理函式</a:t>
            </a:r>
            <a:endParaRPr/>
          </a:p>
        </p:txBody>
      </p:sp>
      <p:sp>
        <p:nvSpPr>
          <p:cNvPr id="2176" name="Google Shape;2176;p217"/>
          <p:cNvSpPr txBox="1"/>
          <p:nvPr>
            <p:ph idx="1" type="body"/>
          </p:nvPr>
        </p:nvSpPr>
        <p:spPr>
          <a:xfrm>
            <a:off x="360000" y="1440000"/>
            <a:ext cx="817244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字串測試函式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2" marL="70866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str.isalpha(s)</a:t>
            </a:r>
            <a:r>
              <a:rPr b="0" i="0" lang="en-US" sz="19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	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# 若字串參數s的所有字元都是英文字母，就傳回True，否則傳回False</a:t>
            </a:r>
            <a:endParaRPr/>
          </a:p>
          <a:p>
            <a:pPr indent="-266700" lvl="2" marL="7086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66700" lvl="2" marL="7086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66700" lvl="2" marL="7086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2" marL="7086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Noto Sans Symbols"/>
              <a:buChar char="➢"/>
            </a:pPr>
            <a:r>
              <a:rPr b="0" i="0" lang="en-US" sz="19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str.isdigit(s) 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	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# 若字串參數s的所有字元都是阿拉伯數字，就傳回True，否則傳否False</a:t>
            </a:r>
            <a:endParaRPr b="0" i="0" sz="12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2250" lvl="2" marL="7086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Noto Sans Symbols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2250" lvl="2" marL="7086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Noto Sans Symbols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2250" lvl="2" marL="7086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Noto Sans Symbols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2" marL="7086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Noto Sans Symbols"/>
              <a:buChar char="➢"/>
            </a:pPr>
            <a:r>
              <a:rPr b="0" i="0" lang="en-US" sz="19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str.isalnum(s) 	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# 若字串參數s的所有字元都是英文/阿拉伯數字，就傳回True，否則傳否False</a:t>
            </a:r>
            <a:endParaRPr b="0" i="0" sz="12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177" name="Google Shape;2177;p217"/>
          <p:cNvSpPr txBox="1"/>
          <p:nvPr/>
        </p:nvSpPr>
        <p:spPr>
          <a:xfrm>
            <a:off x="1187493" y="2434213"/>
            <a:ext cx="4824536" cy="803269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str.isalpha('5apples') 	#  字串包含的5不是英文字母</a:t>
            </a:r>
            <a:endParaRPr/>
          </a:p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False</a:t>
            </a:r>
            <a:endParaRPr sz="12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str.isalpha('Happy')	</a:t>
            </a:r>
            <a:endParaRPr sz="12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True</a:t>
            </a:r>
            <a:endParaRPr sz="105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178" name="Google Shape;2178;p217"/>
          <p:cNvSpPr txBox="1"/>
          <p:nvPr/>
        </p:nvSpPr>
        <p:spPr>
          <a:xfrm>
            <a:off x="1187493" y="3789040"/>
            <a:ext cx="4824536" cy="1008112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str.isdigit(‘123’) 	</a:t>
            </a:r>
            <a:endParaRPr sz="12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True</a:t>
            </a:r>
            <a:endParaRPr sz="12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str.isdigit('5apples')		 #  字串包含的5不是數字	</a:t>
            </a:r>
            <a:endParaRPr sz="12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False</a:t>
            </a:r>
            <a:endParaRPr sz="105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179" name="Google Shape;2179;p217"/>
          <p:cNvSpPr txBox="1"/>
          <p:nvPr/>
        </p:nvSpPr>
        <p:spPr>
          <a:xfrm>
            <a:off x="1187493" y="5445224"/>
            <a:ext cx="4824536" cy="1008112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str.isalnum('123.45') 	# 字串包含的小數點不是英文字母及數字	</a:t>
            </a:r>
            <a:endParaRPr sz="12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False</a:t>
            </a:r>
            <a:endParaRPr sz="12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str.isalnum('5apples')		 </a:t>
            </a:r>
            <a:endParaRPr/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True</a:t>
            </a:r>
            <a:endParaRPr sz="105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180" name="Google Shape;2180;p217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1" name="Google Shape;2181;p217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218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字串處理函式</a:t>
            </a:r>
            <a:endParaRPr/>
          </a:p>
        </p:txBody>
      </p:sp>
      <p:sp>
        <p:nvSpPr>
          <p:cNvPr id="2187" name="Google Shape;2187;p218"/>
          <p:cNvSpPr txBox="1"/>
          <p:nvPr>
            <p:ph idx="1" type="body"/>
          </p:nvPr>
        </p:nvSpPr>
        <p:spPr>
          <a:xfrm>
            <a:off x="360000" y="1440000"/>
            <a:ext cx="817244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字串測試函式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2" marL="70866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str.isspace(s)</a:t>
            </a:r>
            <a:r>
              <a:rPr b="0" i="0" lang="en-US" sz="19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	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# 若字串參數s的所有字元都是空白，就傳回True，否則傳否False </a:t>
            </a:r>
            <a:endParaRPr/>
          </a:p>
          <a:p>
            <a:pPr indent="-266700" lvl="2" marL="70866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2" marL="70866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str.istitle(s)</a:t>
            </a:r>
            <a:r>
              <a:rPr b="0" i="0" lang="en-US" sz="19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	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# 若字串參數s的每個單字第一個字元都是大寫英文字母，就傳回True，否則傳否False </a:t>
            </a:r>
            <a:endParaRPr b="0" i="0" sz="1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188" name="Google Shape;2188;p218"/>
          <p:cNvSpPr txBox="1"/>
          <p:nvPr/>
        </p:nvSpPr>
        <p:spPr>
          <a:xfrm>
            <a:off x="1187624" y="2564905"/>
            <a:ext cx="4824536" cy="432048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str.isspace('   ')	#包含兩個空白的字串</a:t>
            </a:r>
            <a:endParaRPr/>
          </a:p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True</a:t>
            </a:r>
            <a:endParaRPr sz="12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189" name="Google Shape;2189;p218"/>
          <p:cNvSpPr txBox="1"/>
          <p:nvPr/>
        </p:nvSpPr>
        <p:spPr>
          <a:xfrm>
            <a:off x="1187624" y="3450385"/>
            <a:ext cx="4824536" cy="410663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str.istitle('Happy New Year')</a:t>
            </a:r>
            <a:endParaRPr sz="12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True</a:t>
            </a:r>
            <a:endParaRPr sz="12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190" name="Google Shape;2190;p218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1" name="Google Shape;2191;p218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219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字串處理函式</a:t>
            </a:r>
            <a:endParaRPr/>
          </a:p>
        </p:txBody>
      </p:sp>
      <p:sp>
        <p:nvSpPr>
          <p:cNvPr id="2197" name="Google Shape;2197;p219"/>
          <p:cNvSpPr txBox="1"/>
          <p:nvPr>
            <p:ph idx="1" type="body"/>
          </p:nvPr>
        </p:nvSpPr>
        <p:spPr>
          <a:xfrm>
            <a:off x="360000" y="1440000"/>
            <a:ext cx="8604488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搜尋子字串函式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1" marL="64008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str.count(s)		 # 傳回字串中出現字串參數s的次數 (不能重疊)</a:t>
            </a:r>
            <a:endParaRPr/>
          </a:p>
          <a:p>
            <a:pPr indent="-342900" lvl="1" marL="64008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str.startswith(s) 	 # 若字串以字串參數s開頭，就傳回True，否則傳回False</a:t>
            </a:r>
            <a:endParaRPr/>
          </a:p>
          <a:p>
            <a:pPr indent="-342900" lvl="1" marL="64008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str.endswith(s) 	 # 若字串以字串參數s結尾，就傳回True，否則傳回False</a:t>
            </a:r>
            <a:endParaRPr/>
          </a:p>
          <a:p>
            <a:pPr indent="-342900" lvl="1" marL="64008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str.find(s) 		 # 傳回字串參數s出現在字串的最小索引，若找不到傳回-1</a:t>
            </a:r>
            <a:endParaRPr/>
          </a:p>
          <a:p>
            <a:pPr indent="-342900" lvl="1" marL="64008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str.rfind(s)		 # 傳回字串參數s出現在字串的最大索引，若找不到傳回-1</a:t>
            </a:r>
            <a:endParaRPr/>
          </a:p>
          <a:p>
            <a:pPr indent="-241300" lvl="1" marL="64008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198" name="Google Shape;2198;p219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9" name="Google Shape;2199;p219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3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p220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字串處理函式</a:t>
            </a:r>
            <a:endParaRPr/>
          </a:p>
        </p:txBody>
      </p:sp>
      <p:sp>
        <p:nvSpPr>
          <p:cNvPr id="2205" name="Google Shape;2205;p220"/>
          <p:cNvSpPr txBox="1"/>
          <p:nvPr>
            <p:ph idx="1" type="body"/>
          </p:nvPr>
        </p:nvSpPr>
        <p:spPr>
          <a:xfrm>
            <a:off x="360000" y="1440000"/>
            <a:ext cx="8604488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搜尋子字串函式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41300" lvl="1" marL="64008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206" name="Google Shape;2206;p220"/>
          <p:cNvSpPr txBox="1"/>
          <p:nvPr/>
        </p:nvSpPr>
        <p:spPr>
          <a:xfrm>
            <a:off x="683568" y="1916832"/>
            <a:ext cx="6552728" cy="46805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&gt;&gt;&gt;x='WowWowWowWowWow'	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&gt;&gt;&gt;x.count('Wow')		# 字串中出現 'Wow'的次數	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5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&gt;&gt;&gt;x.startwith('Wow')		# 字串是否以 'Wow' 開頭			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True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&gt;&gt;&gt;x.startwith('Ha')		# 字串是否以 'Ha' 開頭</a:t>
            </a:r>
            <a:endParaRPr sz="12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False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&gt;&gt;&gt;x.endtwith('Wow')		 # 字串是否以 'Wow' 結尾</a:t>
            </a:r>
            <a:endParaRPr sz="12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True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&gt;&gt;&gt;x.endwith('Ha')		 # 字串是否以 'Ha' 結尾</a:t>
            </a:r>
            <a:endParaRPr sz="12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False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&gt;&gt;&gt;x.find('Wow')		 #  'Wow' 出現在字串中的最小索引</a:t>
            </a:r>
            <a:endParaRPr sz="12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0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&gt;&gt;&gt;x.rfind('Wow')		#  'Wow' 出現在字串中的最大索引</a:t>
            </a:r>
            <a:endParaRPr sz="12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12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207" name="Google Shape;2207;p220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8" name="Google Shape;2208;p220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221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字串處理函式</a:t>
            </a:r>
            <a:endParaRPr/>
          </a:p>
        </p:txBody>
      </p:sp>
      <p:sp>
        <p:nvSpPr>
          <p:cNvPr id="2214" name="Google Shape;2214;p221"/>
          <p:cNvSpPr txBox="1"/>
          <p:nvPr>
            <p:ph idx="1" type="body"/>
          </p:nvPr>
        </p:nvSpPr>
        <p:spPr>
          <a:xfrm>
            <a:off x="360000" y="1440000"/>
            <a:ext cx="77152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刪除指定的字元或空白函式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1" marL="64008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str.strip([chars])：	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1" marL="64008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str.lstrip([chars]) 	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1" marL="64008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str.rstrip([chars])	</a:t>
            </a:r>
            <a:endParaRPr/>
          </a:p>
        </p:txBody>
      </p:sp>
      <p:sp>
        <p:nvSpPr>
          <p:cNvPr id="2215" name="Google Shape;2215;p221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6" name="Google Shape;2216;p221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3"/>
          <p:cNvSpPr txBox="1"/>
          <p:nvPr/>
        </p:nvSpPr>
        <p:spPr>
          <a:xfrm>
            <a:off x="360000" y="1440000"/>
            <a:ext cx="7956416" cy="17420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整合至作業系統 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85750" lvl="1" marL="85725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在很多作業系統裡，Python是標準的系統元件。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85750" lvl="1" marL="85725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大多數Linux發行版以及NetBSD、OpenBSD和Mac OS X都整合了Python，可以在終端機下直接執行Python。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descr="「Django」的圖片搜尋結果" id="306" name="Google Shape;306;p33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「netbsd」的圖片搜尋結果" id="307" name="Google Shape;30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4337" y="4064436"/>
            <a:ext cx="2736304" cy="27363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「openbsd」的圖片搜尋結果" id="308" name="Google Shape;30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079" y="3578929"/>
            <a:ext cx="2217681" cy="14434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「mac os」的圖片搜尋結果" id="309" name="Google Shape;309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79921" y="4136751"/>
            <a:ext cx="2736304" cy="23803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「ubuntu」的圖片搜尋結果" id="310" name="Google Shape;310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88024" y="3675150"/>
            <a:ext cx="3451216" cy="778572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3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lang="en-US" sz="3600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Python 應用範圍 - 作業系統內建</a:t>
            </a:r>
            <a:endParaRPr/>
          </a:p>
        </p:txBody>
      </p:sp>
      <p:sp>
        <p:nvSpPr>
          <p:cNvPr id="312" name="Google Shape;312;p33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33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222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字串處理函式</a:t>
            </a:r>
            <a:endParaRPr/>
          </a:p>
        </p:txBody>
      </p:sp>
      <p:sp>
        <p:nvSpPr>
          <p:cNvPr id="2222" name="Google Shape;2222;p222"/>
          <p:cNvSpPr txBox="1"/>
          <p:nvPr>
            <p:ph idx="1" type="body"/>
          </p:nvPr>
        </p:nvSpPr>
        <p:spPr>
          <a:xfrm>
            <a:off x="360000" y="1440000"/>
            <a:ext cx="8028424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刪除指定的字元或空白函式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1" marL="64008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str.strip([chars])：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899" lvl="2" marL="1005839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從字串兩側刪除選擇性參數chars所指定的字元，一旦碰到不是指定的字元就停止刪除，然後傳回剩下的字串。</a:t>
            </a:r>
            <a:endParaRPr b="0" i="0" sz="1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899" lvl="2" marL="1005839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參數chars可以省略不寫，表示指定的字元為空白，即刪除字串兩側的空白。</a:t>
            </a:r>
            <a:endParaRPr b="0" i="0" sz="1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223" name="Google Shape;2223;p222"/>
          <p:cNvSpPr txBox="1"/>
          <p:nvPr/>
        </p:nvSpPr>
        <p:spPr>
          <a:xfrm>
            <a:off x="1115616" y="3789040"/>
            <a:ext cx="6192688" cy="1152128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&gt;&gt;&gt;'	spacious	'.strip()		# 刪除字串兩側的空白</a:t>
            </a:r>
            <a:endParaRPr sz="12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'spacious'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&gt;&gt;&gt;'www.example.com'.strip('cmowz.')		# 刪除字串兩側的 cmowz. 字元</a:t>
            </a:r>
            <a:endParaRPr sz="12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'example' 		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	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	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224" name="Google Shape;2224;p222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5" name="Google Shape;2225;p222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223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字串處理函式</a:t>
            </a:r>
            <a:endParaRPr/>
          </a:p>
        </p:txBody>
      </p:sp>
      <p:sp>
        <p:nvSpPr>
          <p:cNvPr id="2231" name="Google Shape;2231;p223"/>
          <p:cNvSpPr txBox="1"/>
          <p:nvPr>
            <p:ph idx="1" type="body"/>
          </p:nvPr>
        </p:nvSpPr>
        <p:spPr>
          <a:xfrm>
            <a:off x="360000" y="1440000"/>
            <a:ext cx="8028424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刪除指定的字元或空白函式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1" marL="64008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str.lstrip([chars])：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899" lvl="2" marL="1005839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從字串左側刪除選擇性參數chars所指定的字元，一旦碰到不是指定的字元就停止刪除，然後傳回剩下的字串。</a:t>
            </a:r>
            <a:endParaRPr b="0" i="0" sz="1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899" lvl="2" marL="1005839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參數chars可以省略不寫，表示指定的字元為空白，即刪除字串左側的空白。</a:t>
            </a:r>
            <a:endParaRPr b="0" i="0" sz="1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232" name="Google Shape;2232;p223"/>
          <p:cNvSpPr txBox="1"/>
          <p:nvPr/>
        </p:nvSpPr>
        <p:spPr>
          <a:xfrm>
            <a:off x="1115616" y="3789040"/>
            <a:ext cx="6192688" cy="1152128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&gt;&gt;&gt;'	spacious	'.lstrip()		# 刪除字串左側的空白</a:t>
            </a:r>
            <a:endParaRPr sz="12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'spacious	'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&gt;&gt;&gt;'www.example.com'.lstrip('cmowz.')		# 刪除字串左側的 cmowz. 字元</a:t>
            </a:r>
            <a:endParaRPr sz="12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'example.com' 		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	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	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233" name="Google Shape;2233;p223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4" name="Google Shape;2234;p223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8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p224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字串處理函式</a:t>
            </a:r>
            <a:endParaRPr/>
          </a:p>
        </p:txBody>
      </p:sp>
      <p:sp>
        <p:nvSpPr>
          <p:cNvPr id="2240" name="Google Shape;2240;p224"/>
          <p:cNvSpPr txBox="1"/>
          <p:nvPr>
            <p:ph idx="1" type="body"/>
          </p:nvPr>
        </p:nvSpPr>
        <p:spPr>
          <a:xfrm>
            <a:off x="360000" y="1440000"/>
            <a:ext cx="8028424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刪除指定的字元或空白函式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1" marL="64008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str.rstrip([chars])：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899" lvl="2" marL="1005839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從字串右側刪除選擇性參數chars所指定的字元，一旦碰到不是指定的字元就停止刪除，然後傳回剩下的字串。</a:t>
            </a:r>
            <a:endParaRPr b="0" i="0" sz="1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899" lvl="2" marL="1005839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參數chars可以省略不寫，表示指定的字元為空白，即刪除字串右側的空白。</a:t>
            </a:r>
            <a:endParaRPr b="0" i="0" sz="1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241" name="Google Shape;2241;p224"/>
          <p:cNvSpPr txBox="1"/>
          <p:nvPr/>
        </p:nvSpPr>
        <p:spPr>
          <a:xfrm>
            <a:off x="1115616" y="3789040"/>
            <a:ext cx="6192688" cy="1152128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&gt;&gt;&gt;'	spacious	'.rstrip()		# 刪除字串右側的空白</a:t>
            </a:r>
            <a:endParaRPr sz="12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'	spacious'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&gt;&gt;&gt;'www.example.com'.rstrip('cmowz.')		# 刪除字串右側的 cmowz. 字元</a:t>
            </a:r>
            <a:endParaRPr sz="12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'www.example' 		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	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	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242" name="Google Shape;2242;p224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3" name="Google Shape;2243;p224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7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225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字串處理函式</a:t>
            </a:r>
            <a:endParaRPr/>
          </a:p>
        </p:txBody>
      </p:sp>
      <p:sp>
        <p:nvSpPr>
          <p:cNvPr id="2249" name="Google Shape;2249;p225"/>
          <p:cNvSpPr txBox="1"/>
          <p:nvPr>
            <p:ph idx="1" type="body"/>
          </p:nvPr>
        </p:nvSpPr>
        <p:spPr>
          <a:xfrm>
            <a:off x="360000" y="1440000"/>
            <a:ext cx="8028424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格式化函式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1" marL="64008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str.center(width)	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# 傳回欄位寬度為參數width所指定的字元數、置中的字串</a:t>
            </a:r>
            <a:endParaRPr b="0" i="0" sz="1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1" marL="64008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str.ljust(width)	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# 傳回欄位寬度為參數width所指定的字元數、靠左的字串</a:t>
            </a:r>
            <a:endParaRPr b="0" i="0" sz="1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1" marL="64008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str.rjust(width) 	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# 傳回欄位寬度為參數width所指定的字元數、靠右的字串</a:t>
            </a:r>
            <a:endParaRPr b="0" i="0" sz="1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1" marL="64008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str.zfill(width) 	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# 傳回欄位寬度為參數width所指定的字元數、左側填上0、正        </a:t>
            </a:r>
            <a:b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</a:b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                                             負符號 ('+'、'-')保留在開頭的字串</a:t>
            </a:r>
            <a:endParaRPr/>
          </a:p>
          <a:p>
            <a:pPr indent="-342900" lvl="1" marL="64008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str.format(spec)	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# 根據參數spec所指定的格式將字串格式化，然後傳回結果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250" name="Google Shape;2250;p225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1" name="Google Shape;2251;p225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5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p226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字串處理函式</a:t>
            </a:r>
            <a:endParaRPr/>
          </a:p>
        </p:txBody>
      </p:sp>
      <p:sp>
        <p:nvSpPr>
          <p:cNvPr id="2257" name="Google Shape;2257;p226"/>
          <p:cNvSpPr txBox="1"/>
          <p:nvPr>
            <p:ph idx="1" type="body"/>
          </p:nvPr>
        </p:nvSpPr>
        <p:spPr>
          <a:xfrm>
            <a:off x="360000" y="1440000"/>
            <a:ext cx="77152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格式化函式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258" name="Google Shape;2258;p226"/>
          <p:cNvSpPr txBox="1"/>
          <p:nvPr/>
        </p:nvSpPr>
        <p:spPr>
          <a:xfrm>
            <a:off x="720000" y="1980000"/>
            <a:ext cx="6840760" cy="4473336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&gt;&gt;&gt;'Hello, World!'.center(20)	</a:t>
            </a:r>
            <a:endParaRPr/>
          </a:p>
          <a:p>
            <a:pPr indent="63500" lvl="0" marL="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'   Hello, World!    ' 		# 傳回欄位寬度為20字元，置中的字串	</a:t>
            </a:r>
            <a:endParaRPr/>
          </a:p>
          <a:p>
            <a:pPr indent="63500" lvl="0" marL="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&gt;&gt;&gt;'Hello, World!'.ljust(20) 			</a:t>
            </a:r>
            <a:endParaRPr/>
          </a:p>
          <a:p>
            <a:pPr indent="63500" lvl="0" marL="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'Hello, World!       ' 		# 傳回欄位寬度為20字元，靠左的字串</a:t>
            </a:r>
            <a:endParaRPr sz="12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&gt;&gt;&gt;'Hello, World!'.rjust(20)	</a:t>
            </a:r>
            <a:endParaRPr/>
          </a:p>
          <a:p>
            <a:pPr indent="63500" lvl="0" marL="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'       Hello, World!' 		# 傳回欄位寬度為20字元，置右的字串	</a:t>
            </a:r>
            <a:endParaRPr/>
          </a:p>
          <a:p>
            <a:pPr indent="63500" lvl="0" marL="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&gt;&gt;&gt;'-42'.zfill(5) 			</a:t>
            </a:r>
            <a:endParaRPr/>
          </a:p>
          <a:p>
            <a:pPr indent="63500" lvl="0" marL="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'-0042'			# 傳回欄位寬度為5字元，左側填上0、保留正負符號的字串</a:t>
            </a:r>
            <a:endParaRPr sz="12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&gt;&gt;&gt;'35'.zfill(6) 			</a:t>
            </a:r>
            <a:endParaRPr/>
          </a:p>
          <a:p>
            <a:pPr indent="63500" lvl="0" marL="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'000035'			# 傳回欄位寬度為6字元，左側填上0、保留正負符號的字串</a:t>
            </a:r>
            <a:endParaRPr sz="12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	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	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259" name="Google Shape;2259;p226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0" name="Google Shape;2260;p226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4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p227"/>
          <p:cNvSpPr txBox="1"/>
          <p:nvPr>
            <p:ph idx="1" type="body"/>
          </p:nvPr>
        </p:nvSpPr>
        <p:spPr>
          <a:xfrm>
            <a:off x="360000" y="1440000"/>
            <a:ext cx="77152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格式化函式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2" marL="70866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設定字串的欄位寬度與對齊方式 (字串預設為靠左)，例如：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41300" lvl="2" marL="70866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266" name="Google Shape;2266;p227"/>
          <p:cNvSpPr txBox="1"/>
          <p:nvPr/>
        </p:nvSpPr>
        <p:spPr>
          <a:xfrm>
            <a:off x="720000" y="2340000"/>
            <a:ext cx="6876336" cy="2313136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format('Hello, World! ', '20')	# 欄位寬度為20字元，預設為靠左</a:t>
            </a:r>
            <a:endParaRPr/>
          </a:p>
          <a:p>
            <a:pPr indent="6350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'Hello, World!       '</a:t>
            </a:r>
            <a:endParaRPr/>
          </a:p>
          <a:p>
            <a:pPr indent="6350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format('Hello, World! ', '&gt;20')	# 欄位寬度為20字元，靠右</a:t>
            </a:r>
            <a:endParaRPr/>
          </a:p>
          <a:p>
            <a:pPr indent="6350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'       Hello, World!'</a:t>
            </a:r>
            <a:endParaRPr/>
          </a:p>
          <a:p>
            <a:pPr indent="6350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format('Hello, World! ', '^20')	# 欄位寬度為20字元，置中</a:t>
            </a:r>
            <a:endParaRPr/>
          </a:p>
          <a:p>
            <a:pPr indent="6350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'   Hello, World!    '</a:t>
            </a:r>
            <a:endParaRPr/>
          </a:p>
          <a:p>
            <a:pPr indent="6350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7" name="Google Shape;2267;p227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字串處理函式</a:t>
            </a:r>
            <a:endParaRPr/>
          </a:p>
        </p:txBody>
      </p:sp>
      <p:sp>
        <p:nvSpPr>
          <p:cNvPr id="2268" name="Google Shape;2268;p227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9" name="Google Shape;2269;p227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3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" name="Google Shape;2274;p228"/>
          <p:cNvSpPr txBox="1"/>
          <p:nvPr>
            <p:ph idx="1" type="body"/>
          </p:nvPr>
        </p:nvSpPr>
        <p:spPr>
          <a:xfrm>
            <a:off x="360000" y="1440000"/>
            <a:ext cx="7859713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Python已內建許多數值函式如下：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2" marL="7086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abs(x)</a:t>
            </a:r>
            <a:endParaRPr b="0" i="0" sz="1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2" marL="7086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min(x1, x2 [, x3…]) </a:t>
            </a:r>
            <a:endParaRPr b="0" i="0" sz="1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2" marL="7086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max(x1, x2 [, x3…]) </a:t>
            </a:r>
            <a:endParaRPr b="0" i="0" sz="1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2" marL="7086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hex(x) </a:t>
            </a:r>
            <a:endParaRPr b="0" i="0" sz="1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2" marL="7086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oct(x) </a:t>
            </a:r>
            <a:endParaRPr b="0" i="0" sz="1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2" marL="7086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bin(x) </a:t>
            </a:r>
            <a:endParaRPr b="0" i="0" sz="1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2" marL="7086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int(x) </a:t>
            </a:r>
            <a:endParaRPr b="0" i="0" sz="1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2" marL="7086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round(x [, precision])</a:t>
            </a:r>
            <a:endParaRPr b="0" i="0" sz="1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2" marL="7086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pow(x, y) </a:t>
            </a:r>
            <a:endParaRPr b="0" i="0" sz="1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2" marL="7086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float(x) </a:t>
            </a:r>
            <a:endParaRPr b="0" i="0" sz="1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2" marL="7086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complex(x)</a:t>
            </a:r>
            <a:endParaRPr b="0" i="0" sz="1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54000" lvl="1" marL="64008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43179" lvl="0" marL="18288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5" name="Google Shape;2275;p228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數值處理函式</a:t>
            </a:r>
            <a:endParaRPr/>
          </a:p>
        </p:txBody>
      </p:sp>
      <p:sp>
        <p:nvSpPr>
          <p:cNvPr id="2276" name="Google Shape;2276;p228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7" name="Google Shape;2277;p228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p229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數值處理函式</a:t>
            </a:r>
            <a:endParaRPr/>
          </a:p>
        </p:txBody>
      </p:sp>
      <p:sp>
        <p:nvSpPr>
          <p:cNvPr id="2283" name="Google Shape;2283;p229"/>
          <p:cNvSpPr txBox="1"/>
          <p:nvPr>
            <p:ph idx="1" type="body"/>
          </p:nvPr>
        </p:nvSpPr>
        <p:spPr>
          <a:xfrm>
            <a:off x="360000" y="1440000"/>
            <a:ext cx="7859713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abs(x)：傳回數值參數 x 的絕對值。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&gt;&gt;&gt;abs(5)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5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&gt;&gt;&gt;abs(-1.2)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1.2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max/min(x1, x2,x3…) ：傳回參數中的最大/最小值。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&gt;&gt;&gt;max(30,10)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30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&gt;&gt;&gt;min (10,4,-52)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-52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284" name="Google Shape;2284;p229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5" name="Google Shape;2285;p229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9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Google Shape;2290;p230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數值處理函式</a:t>
            </a:r>
            <a:endParaRPr/>
          </a:p>
        </p:txBody>
      </p:sp>
      <p:sp>
        <p:nvSpPr>
          <p:cNvPr id="2291" name="Google Shape;2291;p230"/>
          <p:cNvSpPr txBox="1"/>
          <p:nvPr>
            <p:ph idx="1" type="body"/>
          </p:nvPr>
        </p:nvSpPr>
        <p:spPr>
          <a:xfrm>
            <a:off x="360000" y="1440000"/>
            <a:ext cx="7859713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bin(x) ：傳回整數參數 x 由十進位轉換成二進位的字串，前面加上0b。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&gt;&gt;&gt; bin(65)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0b1000001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oct(x) ：傳回整數參數 x 由十進位轉換成八進位的字串，前面加上0o。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&gt;&gt;&gt;oct(95)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0o137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hex(x) ：傳回整數參數 x 由十進位轉換成十六進位的字串，前面加上0x。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&gt;&gt;&gt;hex(95)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0x5f</a:t>
            </a:r>
            <a:endParaRPr/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292" name="Google Shape;2292;p230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3" name="Google Shape;2293;p230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231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數值處理函式</a:t>
            </a:r>
            <a:endParaRPr/>
          </a:p>
        </p:txBody>
      </p:sp>
      <p:sp>
        <p:nvSpPr>
          <p:cNvPr id="2299" name="Google Shape;2299;p231"/>
          <p:cNvSpPr txBox="1"/>
          <p:nvPr>
            <p:ph idx="1" type="body"/>
          </p:nvPr>
        </p:nvSpPr>
        <p:spPr>
          <a:xfrm>
            <a:off x="360000" y="1512008"/>
            <a:ext cx="7859713" cy="4797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int(x) ：傳回數值參數 x 的整數部份，小數部份直接捨去，例如：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&gt;&gt;&gt;int(5.5)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5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&gt;&gt;&gt;int(-8.80)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-8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round：傳回與數值參數 x 最接近的整數(四捨五入)，若要設定精確度為小數幾位，可以加上選擇性參數 precision。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&gt;&gt;&gt;round(5.5)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6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&gt;&gt;&gt;round(-8.5)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-9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&gt;&gt;&gt;round(2.678, 2)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2.68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300" name="Google Shape;2300;p231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1" name="Google Shape;2301;p231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4"/>
          <p:cNvSpPr txBox="1"/>
          <p:nvPr/>
        </p:nvSpPr>
        <p:spPr>
          <a:xfrm>
            <a:off x="360000" y="1440000"/>
            <a:ext cx="8316456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很多遊戲使用C++編寫圖形顯示模組，而使用Python編寫遊戲的邏輯、伺服器。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例如EVE Online便使用Python來處理遊戲中繁多的邏輯。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descr="「Django」的圖片搜尋結果" id="319" name="Google Shape;319;p34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「wxPython」的圖片搜尋結果" id="320" name="Google Shape;320;p34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「Python 遊戲」的圖片搜尋結果" id="321" name="Google Shape;321;p34"/>
          <p:cNvPicPr preferRelativeResize="0"/>
          <p:nvPr/>
        </p:nvPicPr>
        <p:blipFill rotWithShape="1">
          <a:blip r:embed="rId3">
            <a:alphaModFix/>
          </a:blip>
          <a:srcRect b="11429" l="0" r="0" t="0"/>
          <a:stretch/>
        </p:blipFill>
        <p:spPr>
          <a:xfrm>
            <a:off x="332090" y="3140968"/>
            <a:ext cx="4311732" cy="28607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「Python 遊戲」的圖片搜尋結果" id="322" name="Google Shape;32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0955" y="3140968"/>
            <a:ext cx="3240360" cy="2860738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4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lang="en-US" sz="3600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Python 應用範圍 - 遊戲開發</a:t>
            </a:r>
            <a:endParaRPr sz="3600" cap="non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24" name="Google Shape;324;p34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4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232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數值處理函式</a:t>
            </a:r>
            <a:endParaRPr/>
          </a:p>
        </p:txBody>
      </p:sp>
      <p:sp>
        <p:nvSpPr>
          <p:cNvPr id="2307" name="Google Shape;2307;p232"/>
          <p:cNvSpPr txBox="1"/>
          <p:nvPr>
            <p:ph idx="1" type="body"/>
          </p:nvPr>
        </p:nvSpPr>
        <p:spPr>
          <a:xfrm>
            <a:off x="360000" y="1440000"/>
            <a:ext cx="7859713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pow(x,y) ：傳回數值參數 x 的數值參數 y 次方值，例如：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&gt;&gt;&gt;pow(2,10)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1024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float(x)：傳回字串參數 x 轉換成浮點數的結果，例如：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&gt;&gt;&gt;float('15.5')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15.5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complex(x)：傳回字串參數 x 轉換成複數的結果，例如：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&gt;&gt;&gt;complex('1+2J')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(1+2j)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308" name="Google Shape;2308;p232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9" name="Google Shape;2309;p232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3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p233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數值處理函式</a:t>
            </a:r>
            <a:endParaRPr/>
          </a:p>
        </p:txBody>
      </p:sp>
      <p:sp>
        <p:nvSpPr>
          <p:cNvPr id="2315" name="Google Shape;2315;p233"/>
          <p:cNvSpPr txBox="1"/>
          <p:nvPr>
            <p:ph idx="1" type="body"/>
          </p:nvPr>
        </p:nvSpPr>
        <p:spPr>
          <a:xfrm>
            <a:off x="360000" y="1440000"/>
            <a:ext cx="7931224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數學函式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math模組有一些數學常數和數學函式，常用的如下，在使用math模組之前，必須使用import指令進行匯入：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&gt;&gt;&gt; import math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70866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math.pi、math.e、math.nan、math.inf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2" marL="70866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math.ceil(x) 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2" marL="70866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math.fabs(x) 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2" marL="70866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math.factorial(x) 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2" marL="7086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math.floor(x) 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2" marL="7086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math.gcd(x, y) 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2" marL="7086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math.exp(x) </a:t>
            </a:r>
            <a:endParaRPr/>
          </a:p>
          <a:p>
            <a:pPr indent="-342900" lvl="2" marL="7086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math.log(x[, base]) 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2" marL="7086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math.sqrt(x) 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316" name="Google Shape;2316;p233"/>
          <p:cNvSpPr txBox="1"/>
          <p:nvPr/>
        </p:nvSpPr>
        <p:spPr>
          <a:xfrm>
            <a:off x="4499992" y="2996952"/>
            <a:ext cx="4395510" cy="4484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2" marL="7086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math.isfinite(x) 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2" marL="7086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math.isinf(x) 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2" marL="7086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math.isnan(x) 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2" marL="7086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math.radians(x) 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2" marL="7086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math.degrees(x) 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2" marL="3657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三角函式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2" marL="7086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math.cos(x)、math.sin(x)、math.tan(x)、math.acos(x)、math.asin(x)、math.atan(x)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317" name="Google Shape;2317;p233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8" name="Google Shape;2318;p233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2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p234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數值處理函式</a:t>
            </a:r>
            <a:endParaRPr/>
          </a:p>
        </p:txBody>
      </p:sp>
      <p:sp>
        <p:nvSpPr>
          <p:cNvPr id="2324" name="Google Shape;2324;p234"/>
          <p:cNvSpPr txBox="1"/>
          <p:nvPr>
            <p:ph idx="1" type="body"/>
          </p:nvPr>
        </p:nvSpPr>
        <p:spPr>
          <a:xfrm>
            <a:off x="360000" y="1440000"/>
            <a:ext cx="8075613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亂數函式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Python內建的random模組提供了函式可以用來產生亂數，常用的如下，同樣的，在使用random模組之前，必須使用import指令進行匯入：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&gt;&gt;&gt; import random</a:t>
            </a:r>
            <a:endParaRPr/>
          </a:p>
          <a:p>
            <a:pPr indent="-342900" lvl="2" marL="7086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random.randint(x, y)	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傳回一個大於等於整數參數x、小於等於整數y的隨機整數。每次傳回亂數不一定相同</a:t>
            </a:r>
            <a:endParaRPr b="0" i="0" sz="12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2" marL="7086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random.random()	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傳回一個大於等於0.0、小於1.0y的隨機浮點數。每次傳回亂數不一定相同</a:t>
            </a:r>
            <a:endParaRPr b="0" i="0" sz="10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2" marL="7086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random.shuffle(x)	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將參數x中的元素隨機重排</a:t>
            </a:r>
            <a:endParaRPr b="0" i="0" sz="10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41300" lvl="2" marL="7086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例如：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43179" lvl="0" marL="18288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5" name="Google Shape;2325;p234"/>
          <p:cNvSpPr txBox="1"/>
          <p:nvPr/>
        </p:nvSpPr>
        <p:spPr>
          <a:xfrm>
            <a:off x="360000" y="4539661"/>
            <a:ext cx="3995976" cy="1478675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import random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num = random.randint(1, 3)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answer = eval(input('請猜數字1 ~ 3：'))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print(num, "==", answer, "is", num == answer)</a:t>
            </a:r>
            <a:endParaRPr/>
          </a:p>
        </p:txBody>
      </p:sp>
      <p:sp>
        <p:nvSpPr>
          <p:cNvPr id="2326" name="Google Shape;2326;p234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7" name="Google Shape;2327;p234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p235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數值格式化</a:t>
            </a:r>
            <a:endParaRPr/>
          </a:p>
        </p:txBody>
      </p:sp>
      <p:sp>
        <p:nvSpPr>
          <p:cNvPr id="2333" name="Google Shape;2333;p235"/>
          <p:cNvSpPr txBox="1"/>
          <p:nvPr>
            <p:ph idx="1" type="body"/>
          </p:nvPr>
        </p:nvSpPr>
        <p:spPr>
          <a:xfrm>
            <a:off x="360000" y="1440000"/>
            <a:ext cx="8100432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我們可以使用format() 函式將數值與字串格式化，其語法如下：根據選擇性參數 spec 所提定的格式將參數value格式化，然後傳回複製的格式化字串：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	format(value[, spec])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參數spec的格式如下：</a:t>
            </a:r>
            <a:endParaRPr/>
          </a:p>
          <a:p>
            <a:pPr indent="0" lvl="1" marL="365760" marR="0" rtl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	[[fill]align][sign][#][0][width][,][.precision][type]</a:t>
            </a:r>
            <a:endParaRPr/>
          </a:p>
          <a:p>
            <a:pPr indent="-74930" lvl="1" marL="640080" marR="0" rtl="0" algn="l">
              <a:spcBef>
                <a:spcPts val="34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5879" lvl="0" marL="18288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4" name="Google Shape;2334;p235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5" name="Google Shape;2335;p235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236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數值格式化</a:t>
            </a:r>
            <a:endParaRPr/>
          </a:p>
        </p:txBody>
      </p:sp>
      <p:sp>
        <p:nvSpPr>
          <p:cNvPr id="2341" name="Google Shape;2341;p236"/>
          <p:cNvSpPr txBox="1"/>
          <p:nvPr>
            <p:ph idx="1" type="body"/>
          </p:nvPr>
        </p:nvSpPr>
        <p:spPr>
          <a:xfrm>
            <a:off x="360000" y="1440000"/>
            <a:ext cx="7884408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整數格式化 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2" marL="70866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設定欄位寬度與對齊方式，例如：</a:t>
            </a:r>
            <a:endParaRPr/>
          </a:p>
          <a:p>
            <a:pPr indent="-81279" lvl="0" marL="18288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81279" lvl="0" marL="18288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81279" lvl="0" marL="18288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2" marL="70866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設定加上千分位符號，例如：</a:t>
            </a:r>
            <a:endParaRPr/>
          </a:p>
          <a:p>
            <a:pPr indent="0" lvl="2" marL="36576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2" marL="708660" marR="0" rtl="0" algn="l">
              <a:lnSpc>
                <a:spcPct val="2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設定二、八、十六進位表示法並加上 '0b'、'0o' 或 '0x'，例如：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81280" lvl="1" marL="640080" marR="0" rtl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81280" lvl="1" marL="640080" marR="0" rtl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2" marL="708660" marR="0" rtl="0" algn="l">
              <a:lnSpc>
                <a:spcPct val="2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設定加上正負符號並在正負和數字間的空位填滿0，例如：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74930" lvl="1" marL="640080" marR="0" rtl="0" algn="l">
              <a:spcBef>
                <a:spcPts val="34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55879" lvl="0" marL="18288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2" name="Google Shape;2342;p236"/>
          <p:cNvSpPr txBox="1"/>
          <p:nvPr/>
        </p:nvSpPr>
        <p:spPr>
          <a:xfrm>
            <a:off x="1183124" y="2383891"/>
            <a:ext cx="1876708" cy="91659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format(123, '^10')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6350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'   123    '</a:t>
            </a:r>
            <a:endParaRPr/>
          </a:p>
          <a:p>
            <a:pPr indent="6350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format(123, '$^10')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6350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'$$$123$$$$'</a:t>
            </a:r>
            <a:endParaRPr/>
          </a:p>
          <a:p>
            <a:pPr indent="63500" lvl="0" marL="0" marR="0" rtl="0" algn="l">
              <a:lnSpc>
                <a:spcPct val="133333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3" name="Google Shape;2343;p236"/>
          <p:cNvSpPr txBox="1"/>
          <p:nvPr/>
        </p:nvSpPr>
        <p:spPr>
          <a:xfrm>
            <a:off x="1183124" y="3731474"/>
            <a:ext cx="1876708" cy="55245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format(12345678, ',')</a:t>
            </a:r>
            <a:endParaRPr/>
          </a:p>
          <a:p>
            <a:pPr indent="63500" lvl="0" marL="0" marR="0" rtl="0" algn="l">
              <a:lnSpc>
                <a:spcPct val="166666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'12,345,678'</a:t>
            </a:r>
            <a:endParaRPr/>
          </a:p>
          <a:p>
            <a:pPr indent="6350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4" name="Google Shape;2344;p236"/>
          <p:cNvSpPr txBox="1"/>
          <p:nvPr/>
        </p:nvSpPr>
        <p:spPr>
          <a:xfrm>
            <a:off x="1183124" y="4797152"/>
            <a:ext cx="1876708" cy="55245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format(65, '#b')</a:t>
            </a:r>
            <a:endParaRPr/>
          </a:p>
          <a:p>
            <a:pPr indent="63500" lvl="0" marL="0" marR="0" rtl="0" algn="l">
              <a:lnSpc>
                <a:spcPct val="166666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'0b1000001'</a:t>
            </a:r>
            <a:endParaRPr/>
          </a:p>
        </p:txBody>
      </p:sp>
      <p:sp>
        <p:nvSpPr>
          <p:cNvPr id="2345" name="Google Shape;2345;p236"/>
          <p:cNvSpPr txBox="1"/>
          <p:nvPr/>
        </p:nvSpPr>
        <p:spPr>
          <a:xfrm>
            <a:off x="1183124" y="5866244"/>
            <a:ext cx="1876708" cy="55245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format(123, '=+010')</a:t>
            </a:r>
            <a:endParaRPr/>
          </a:p>
          <a:p>
            <a:pPr indent="63500" lvl="0" marL="0" marR="0" rtl="0" algn="l">
              <a:lnSpc>
                <a:spcPct val="166666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'+000000123'</a:t>
            </a:r>
            <a:endParaRPr/>
          </a:p>
        </p:txBody>
      </p:sp>
      <p:sp>
        <p:nvSpPr>
          <p:cNvPr id="2346" name="Google Shape;2346;p236"/>
          <p:cNvSpPr txBox="1"/>
          <p:nvPr/>
        </p:nvSpPr>
        <p:spPr>
          <a:xfrm>
            <a:off x="3203848" y="4797152"/>
            <a:ext cx="1876708" cy="55245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format(65, '0b')</a:t>
            </a:r>
            <a:endParaRPr/>
          </a:p>
          <a:p>
            <a:pPr indent="63500" lvl="0" marL="0" marR="0" rtl="0" algn="l">
              <a:lnSpc>
                <a:spcPct val="166666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'1000001'</a:t>
            </a:r>
            <a:endParaRPr/>
          </a:p>
        </p:txBody>
      </p:sp>
      <p:sp>
        <p:nvSpPr>
          <p:cNvPr id="2347" name="Google Shape;2347;p236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8" name="Google Shape;2348;p236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2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37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數值格式化</a:t>
            </a:r>
            <a:endParaRPr/>
          </a:p>
        </p:txBody>
      </p:sp>
      <p:sp>
        <p:nvSpPr>
          <p:cNvPr id="2354" name="Google Shape;2354;p237"/>
          <p:cNvSpPr txBox="1"/>
          <p:nvPr>
            <p:ph idx="1" type="body"/>
          </p:nvPr>
        </p:nvSpPr>
        <p:spPr>
          <a:xfrm>
            <a:off x="360000" y="1440000"/>
            <a:ext cx="77152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浮點數格式化 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2" marL="70866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設定欄位寬度與表示法，例如：</a:t>
            </a:r>
            <a:endParaRPr/>
          </a:p>
          <a:p>
            <a:pPr indent="0" lvl="1" marL="365760" marR="0" rtl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1" marL="365760" marR="0" rtl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1" marL="365760" marR="0" rtl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2" marL="70866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設定對齊方式 (數值預設為靠右) 與千分位符號，例如：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74930" lvl="1" marL="640080" marR="0" rtl="0" algn="l">
              <a:spcBef>
                <a:spcPts val="34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36576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355" name="Google Shape;2355;p237"/>
          <p:cNvSpPr txBox="1"/>
          <p:nvPr/>
        </p:nvSpPr>
        <p:spPr>
          <a:xfrm>
            <a:off x="1163988" y="2296629"/>
            <a:ext cx="6432348" cy="1117515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format(1234.5678, '10.2f')	# 欄位寬度為10字元，精確度為2位，浮點數表示法	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63500" lvl="0" marL="0" marR="0" rtl="0" algn="l">
              <a:lnSpc>
                <a:spcPct val="166666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'   1234.57' </a:t>
            </a:r>
            <a:endParaRPr/>
          </a:p>
          <a:p>
            <a:pPr indent="63500" lvl="0" marL="0" marR="0" rtl="0" algn="l">
              <a:lnSpc>
                <a:spcPct val="166666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format(1234.5678, '10.2e')	 # 欄位寬度為10字元，精確度為2位，科學記號表示法</a:t>
            </a:r>
            <a:endParaRPr/>
          </a:p>
          <a:p>
            <a:pPr indent="63500" lvl="0" marL="0" marR="0" rtl="0" algn="l">
              <a:lnSpc>
                <a:spcPct val="166666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'  1.23e+03'</a:t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37"/>
          <p:cNvSpPr txBox="1"/>
          <p:nvPr/>
        </p:nvSpPr>
        <p:spPr>
          <a:xfrm>
            <a:off x="1161130" y="3747460"/>
            <a:ext cx="6435206" cy="55245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format(1234.5678, '&lt;15.3f')	# 欄位寬度為15字元，精確度為3位，浮點數、靠左</a:t>
            </a:r>
            <a:endParaRPr/>
          </a:p>
          <a:p>
            <a:pPr indent="63500" lvl="0" marL="0" marR="0" rtl="0" algn="l">
              <a:lnSpc>
                <a:spcPct val="166666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'1234.568       '</a:t>
            </a:r>
            <a:endParaRPr/>
          </a:p>
        </p:txBody>
      </p:sp>
      <p:sp>
        <p:nvSpPr>
          <p:cNvPr id="2357" name="Google Shape;2357;p237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8" name="Google Shape;2358;p237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2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p238"/>
          <p:cNvSpPr txBox="1"/>
          <p:nvPr/>
        </p:nvSpPr>
        <p:spPr>
          <a:xfrm>
            <a:off x="360000" y="1440000"/>
            <a:ext cx="8316456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請撰寫一程式，要求使用者輸入一字串，顯示該字串每個字元的對應ASCII 碼及其總和。</a:t>
            </a:r>
            <a:endParaRPr/>
          </a:p>
          <a:p>
            <a:pPr indent="-1270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270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364" name="Google Shape;2364;p238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Exercise 8</a:t>
            </a:r>
            <a:endParaRPr sz="3600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5" name="Google Shape;2365;p238"/>
          <p:cNvPicPr preferRelativeResize="0"/>
          <p:nvPr/>
        </p:nvPicPr>
        <p:blipFill rotWithShape="1">
          <a:blip r:embed="rId3">
            <a:alphaModFix/>
          </a:blip>
          <a:srcRect b="17841" l="29942" r="43329" t="32917"/>
          <a:stretch/>
        </p:blipFill>
        <p:spPr>
          <a:xfrm>
            <a:off x="339459" y="2060848"/>
            <a:ext cx="3927741" cy="4522514"/>
          </a:xfrm>
          <a:prstGeom prst="rect">
            <a:avLst/>
          </a:prstGeom>
          <a:noFill/>
          <a:ln>
            <a:noFill/>
          </a:ln>
        </p:spPr>
      </p:pic>
      <p:sp>
        <p:nvSpPr>
          <p:cNvPr id="2366" name="Google Shape;2366;p238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7" name="Google Shape;2367;p238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239"/>
          <p:cNvSpPr txBox="1"/>
          <p:nvPr/>
        </p:nvSpPr>
        <p:spPr>
          <a:xfrm>
            <a:off x="360000" y="1440000"/>
            <a:ext cx="8316456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請撰寫一程式，要求使用者輸入一字串，顯示該字串每個字元的對應ASCII 碼及其總和。</a:t>
            </a:r>
            <a:endParaRPr/>
          </a:p>
          <a:p>
            <a:pPr indent="-1270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270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373" name="Google Shape;2373;p239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Exercise 8</a:t>
            </a:r>
            <a:endParaRPr sz="3600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4" name="Google Shape;2374;p239"/>
          <p:cNvSpPr/>
          <p:nvPr/>
        </p:nvSpPr>
        <p:spPr>
          <a:xfrm>
            <a:off x="846820" y="2023254"/>
            <a:ext cx="6840760" cy="3129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解題參考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total = 0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string = input()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 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for i in range(0,len(string)):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   num = ord(string[i])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   print("ASCII code for '{:s}' is {:d}" .format(string[i], num))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   total += num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   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print(total)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375" name="Google Shape;2375;p239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6" name="Google Shape;2376;p239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0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p240"/>
          <p:cNvSpPr txBox="1"/>
          <p:nvPr>
            <p:ph type="ctrTitle"/>
          </p:nvPr>
        </p:nvSpPr>
        <p:spPr>
          <a:xfrm>
            <a:off x="0" y="2132856"/>
            <a:ext cx="8460432" cy="1855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檔案存取</a:t>
            </a:r>
            <a:b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</a:br>
            <a:r>
              <a:rPr b="0" i="0" lang="en-US" sz="32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Python Fundamental</a:t>
            </a:r>
            <a:endParaRPr b="0" i="0" sz="28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descr="C:\Users\user\Desktop\pythonlogo.jpg" id="2382" name="Google Shape;2382;p2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9792" y="4271218"/>
            <a:ext cx="2731345" cy="1843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6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p241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Arimo"/>
              <a:buNone/>
            </a:pPr>
            <a:r>
              <a:rPr lang="en-US" sz="4000" cap="none">
                <a:solidFill>
                  <a:srgbClr val="0070C0"/>
                </a:solidFill>
                <a:latin typeface="Arimo"/>
                <a:ea typeface="Arimo"/>
                <a:cs typeface="Arimo"/>
                <a:sym typeface="Arimo"/>
              </a:rPr>
              <a:t>Outline</a:t>
            </a:r>
            <a:endParaRPr sz="4000" cap="none">
              <a:solidFill>
                <a:srgbClr val="0070C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388" name="Google Shape;2388;p241"/>
          <p:cNvSpPr txBox="1"/>
          <p:nvPr/>
        </p:nvSpPr>
        <p:spPr>
          <a:xfrm>
            <a:off x="360000" y="1440000"/>
            <a:ext cx="8244448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◆"/>
            </a:pPr>
            <a:r>
              <a:rPr lang="en-US" sz="2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基本輸入輸出</a:t>
            </a:r>
            <a:endParaRPr sz="2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◆"/>
            </a:pPr>
            <a:r>
              <a:rPr lang="en-US" sz="2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認識檔案路徑</a:t>
            </a:r>
            <a:endParaRPr/>
          </a:p>
          <a:p>
            <a:pPr indent="-228600" lvl="0" marL="3429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◆"/>
            </a:pPr>
            <a:r>
              <a:rPr lang="en-US" sz="2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寫入檔案</a:t>
            </a:r>
            <a:endParaRPr/>
          </a:p>
          <a:p>
            <a:pPr indent="-228600" lvl="0" marL="3429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◆"/>
            </a:pPr>
            <a:r>
              <a:rPr lang="en-US" sz="2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讀取檔案</a:t>
            </a:r>
            <a:endParaRPr/>
          </a:p>
          <a:p>
            <a:pPr indent="-228600" lvl="0" marL="3429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◆"/>
            </a:pPr>
            <a:r>
              <a:rPr lang="en-US" sz="2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with敘述</a:t>
            </a:r>
            <a:endParaRPr/>
          </a:p>
          <a:p>
            <a:pPr indent="-114300" lvl="0" marL="342900" marR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389" name="Google Shape;2389;p241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0" name="Google Shape;2390;p241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5"/>
          <p:cNvSpPr txBox="1"/>
          <p:nvPr/>
        </p:nvSpPr>
        <p:spPr>
          <a:xfrm>
            <a:off x="360000" y="1440000"/>
            <a:ext cx="7956416" cy="14034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numpy、matplotlib 、scipy 是 python科學計算的基礎，大部分python機器學習庫都建立在他們的基礎上。比如主題模型Gensim，機器學習工具包scikits.learn，自然語言處理工具包NLTK。數學表達式模擬工具theano。支持向量機的libsvm。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descr="「Django」的圖片搜尋結果" id="331" name="Google Shape;331;p35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「wxPython」的圖片搜尋結果" id="332" name="Google Shape;332;p35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「Python 機器學習」的圖片搜尋結果" id="333" name="Google Shape;33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9083" y="2939690"/>
            <a:ext cx="5756234" cy="3585654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5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lang="en-US" sz="3600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Python 應用範圍 - 機器學習</a:t>
            </a:r>
            <a:endParaRPr/>
          </a:p>
        </p:txBody>
      </p:sp>
      <p:sp>
        <p:nvSpPr>
          <p:cNvPr id="335" name="Google Shape;335;p35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5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4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p242"/>
          <p:cNvSpPr txBox="1"/>
          <p:nvPr/>
        </p:nvSpPr>
        <p:spPr>
          <a:xfrm>
            <a:off x="360000" y="1440000"/>
            <a:ext cx="8244448" cy="782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在程式執⾏的過程中，可以使用input()函式取得使用者的輸入。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input()可以指定提⽰文字，使⽤者輸⼊的⽂字則以字串傳回。例如：</a:t>
            </a:r>
            <a:endParaRPr/>
          </a:p>
        </p:txBody>
      </p:sp>
      <p:sp>
        <p:nvSpPr>
          <p:cNvPr id="2396" name="Google Shape;2396;p242"/>
          <p:cNvSpPr txBox="1"/>
          <p:nvPr/>
        </p:nvSpPr>
        <p:spPr>
          <a:xfrm>
            <a:off x="962305" y="2570358"/>
            <a:ext cx="6451600" cy="1024832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name = input('請輸入你的名稱：')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print('歡迎 ', name)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397" name="Google Shape;2397;p242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lang="en-US" sz="3600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基本輸入輸出 - input()</a:t>
            </a:r>
            <a:endParaRPr/>
          </a:p>
        </p:txBody>
      </p:sp>
      <p:pic>
        <p:nvPicPr>
          <p:cNvPr id="2398" name="Google Shape;2398;p242"/>
          <p:cNvPicPr preferRelativeResize="0"/>
          <p:nvPr/>
        </p:nvPicPr>
        <p:blipFill rotWithShape="1">
          <a:blip r:embed="rId3">
            <a:alphaModFix/>
          </a:blip>
          <a:srcRect b="15197" l="10074" r="81342" t="80611"/>
          <a:stretch/>
        </p:blipFill>
        <p:spPr>
          <a:xfrm>
            <a:off x="932761" y="3914500"/>
            <a:ext cx="2592288" cy="791010"/>
          </a:xfrm>
          <a:prstGeom prst="rect">
            <a:avLst/>
          </a:prstGeom>
          <a:noFill/>
          <a:ln>
            <a:noFill/>
          </a:ln>
        </p:spPr>
      </p:pic>
      <p:sp>
        <p:nvSpPr>
          <p:cNvPr id="2399" name="Google Shape;2399;p242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0" name="Google Shape;2400;p242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4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p243"/>
          <p:cNvSpPr txBox="1"/>
          <p:nvPr/>
        </p:nvSpPr>
        <p:spPr>
          <a:xfrm>
            <a:off x="360000" y="1440000"/>
            <a:ext cx="8172440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基本輸出語法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508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	print(value, ..., sep=' ', end='\n', file=sys.stdout)</a:t>
            </a:r>
            <a:endParaRPr/>
          </a:p>
          <a:p>
            <a:pPr indent="-342900" lvl="0" marL="342900" marR="508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可以看到除了指定值輸出之外，還可以使用sep指定每個輸出值之間的分隔字元，預設值為⼀個空⽩，可以使⽤end指定輸出後最後一個字元，預設值是'\n'</a:t>
            </a:r>
            <a:endParaRPr/>
          </a:p>
        </p:txBody>
      </p:sp>
      <p:sp>
        <p:nvSpPr>
          <p:cNvPr id="2406" name="Google Shape;2406;p243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lang="en-US" sz="3600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基本輸入輸出 - print()</a:t>
            </a:r>
            <a:endParaRPr/>
          </a:p>
        </p:txBody>
      </p:sp>
      <p:sp>
        <p:nvSpPr>
          <p:cNvPr id="2407" name="Google Shape;2407;p243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8" name="Google Shape;2408;p243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2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p244"/>
          <p:cNvSpPr txBox="1"/>
          <p:nvPr/>
        </p:nvSpPr>
        <p:spPr>
          <a:xfrm>
            <a:off x="360000" y="1440000"/>
            <a:ext cx="7772400" cy="782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預設的輸出是系統標準輸出，可以使⽤file指定⾄至其它的輸出。例如以下會將指定的值輸出至data.txt：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414" name="Google Shape;2414;p244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lang="en-US" sz="3600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輸出至檔案</a:t>
            </a:r>
            <a:endParaRPr sz="3600" cap="non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415" name="Google Shape;2415;p244"/>
          <p:cNvSpPr/>
          <p:nvPr/>
        </p:nvSpPr>
        <p:spPr>
          <a:xfrm>
            <a:off x="539552" y="2420888"/>
            <a:ext cx="7920880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# print 輸出至檔案範例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text = '''將此文的內容全部存起來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1. 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2. B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3. C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4. D'''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print(text ,file=open('data.txt','w',encoding='utf-8'))</a:t>
            </a:r>
            <a:endParaRPr/>
          </a:p>
        </p:txBody>
      </p:sp>
      <p:sp>
        <p:nvSpPr>
          <p:cNvPr id="2416" name="Google Shape;2416;p244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7" name="Google Shape;2417;p244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p245"/>
          <p:cNvSpPr txBox="1"/>
          <p:nvPr/>
        </p:nvSpPr>
        <p:spPr>
          <a:xfrm>
            <a:off x="360000" y="1440000"/>
            <a:ext cx="7812400" cy="3744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檔案路徑的指定方式有下列兩種：</a:t>
            </a:r>
            <a:endParaRPr/>
          </a:p>
          <a:p>
            <a:pPr indent="-342900" lvl="1" marL="70866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絕對路徑 (absolute path)：這種方式必須寫出根目錄、所有子目錄及檔案名稱，例如C:\Program Files\Microsoft Office\Office\Excel.exe。</a:t>
            </a:r>
            <a:endParaRPr/>
          </a:p>
          <a:p>
            <a:pPr indent="-342900" lvl="1" marL="70866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相對路徑 (relative path)：這種方式必須寫出從目前目錄到檔案所經過的子目錄，舉例來說，假設目前目錄為C:\Program Files\Microsoft Office，若要以相對路徑表示檔案Excel.exe，可以寫成 </a:t>
            </a: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\Office\Excel.exe。</a:t>
            </a:r>
            <a:endParaRPr/>
          </a:p>
        </p:txBody>
      </p:sp>
      <p:pic>
        <p:nvPicPr>
          <p:cNvPr id="2423" name="Google Shape;2423;p2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3728" y="4437112"/>
            <a:ext cx="3383930" cy="2162784"/>
          </a:xfrm>
          <a:prstGeom prst="rect">
            <a:avLst/>
          </a:prstGeom>
          <a:noFill/>
          <a:ln>
            <a:noFill/>
          </a:ln>
        </p:spPr>
      </p:pic>
      <p:sp>
        <p:nvSpPr>
          <p:cNvPr id="2424" name="Google Shape;2424;p245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認識檔案路徑</a:t>
            </a:r>
            <a:endParaRPr/>
          </a:p>
        </p:txBody>
      </p:sp>
      <p:sp>
        <p:nvSpPr>
          <p:cNvPr id="2425" name="Google Shape;2425;p245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6" name="Google Shape;2426;p245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0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p246"/>
          <p:cNvSpPr txBox="1"/>
          <p:nvPr/>
        </p:nvSpPr>
        <p:spPr>
          <a:xfrm>
            <a:off x="360000" y="1440000"/>
            <a:ext cx="7956416" cy="1246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將資料寫入檔案或從檔案讀出，可以使用open()函式。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在最基本的需求上，只需要使用到它的前兩個參數：file 與 mode</a:t>
            </a:r>
            <a:endParaRPr/>
          </a:p>
          <a:p>
            <a:pPr indent="-228600" lvl="0" marL="3429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432" name="Google Shape;2432;p246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lang="en-US" sz="3600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open()函式</a:t>
            </a:r>
            <a:endParaRPr sz="3600" cap="non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433" name="Google Shape;2433;p246"/>
          <p:cNvSpPr/>
          <p:nvPr/>
        </p:nvSpPr>
        <p:spPr>
          <a:xfrm>
            <a:off x="0" y="2204864"/>
            <a:ext cx="8460432" cy="5825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	open(file, mode='r')</a:t>
            </a:r>
            <a:endParaRPr/>
          </a:p>
        </p:txBody>
      </p:sp>
      <p:sp>
        <p:nvSpPr>
          <p:cNvPr id="2434" name="Google Shape;2434;p246"/>
          <p:cNvSpPr/>
          <p:nvPr/>
        </p:nvSpPr>
        <p:spPr>
          <a:xfrm>
            <a:off x="107504" y="3068960"/>
            <a:ext cx="8064896" cy="29053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5" name="Google Shape;2435;p246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6" name="Google Shape;2436;p246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0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1" name="Google Shape;2441;p247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寫入檔案</a:t>
            </a:r>
            <a:endParaRPr/>
          </a:p>
        </p:txBody>
      </p:sp>
      <p:sp>
        <p:nvSpPr>
          <p:cNvPr id="2442" name="Google Shape;2442;p247"/>
          <p:cNvSpPr txBox="1"/>
          <p:nvPr>
            <p:ph idx="1" type="body"/>
          </p:nvPr>
        </p:nvSpPr>
        <p:spPr>
          <a:xfrm>
            <a:off x="457200" y="1268413"/>
            <a:ext cx="8003232" cy="4608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建立檔案物件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1" marL="64008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我們可以使用Python內建的open() 函式建立檔案物件，其語法如下，當建立成功時，會傳回檔案物件，相反的，當建立失敗時，會發生錯誤：</a:t>
            </a:r>
            <a:endParaRPr/>
          </a:p>
          <a:p>
            <a:pPr indent="0" lvl="1" marL="365125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open(</a:t>
            </a:r>
            <a:r>
              <a:rPr b="1" i="1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</a:t>
            </a: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1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</a:t>
            </a: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-228600" lvl="1" marL="64008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例如：</a:t>
            </a:r>
            <a:endParaRPr/>
          </a:p>
          <a:p>
            <a:pPr indent="0" lvl="2" marL="765175" marR="0" rtl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&gt;&gt;&gt; fileObject = open('C:\\temp\\test.txt', 'r') 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→使用逸脫序列 \\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1" marL="64008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這個敘述亦可寫成如下：</a:t>
            </a:r>
            <a:endParaRPr/>
          </a:p>
          <a:p>
            <a:pPr indent="0" lvl="2" marL="765175" marR="0" rtl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&gt;&gt;&gt; fileObject = open(r'C:\temp\test.txt ', 'r')  →不用逸脫序列 \\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3" name="Google Shape;2443;p247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4" name="Google Shape;2444;p247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8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p248"/>
          <p:cNvSpPr txBox="1"/>
          <p:nvPr>
            <p:ph idx="1" type="body"/>
          </p:nvPr>
        </p:nvSpPr>
        <p:spPr>
          <a:xfrm>
            <a:off x="457200" y="1268413"/>
            <a:ext cx="7859713" cy="4608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將資料寫入檔案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將資料寫入檔案的步驟如下：</a:t>
            </a:r>
            <a:endParaRPr/>
          </a:p>
          <a:p>
            <a:pPr indent="-342900" lvl="1" marL="64008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ambria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開啟檔案：使用open() 函式建立檔案物件。</a:t>
            </a:r>
            <a:endParaRPr/>
          </a:p>
          <a:p>
            <a:pPr indent="-342900" lvl="1" marL="64008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ambria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寫入檔案：使用檔案物件提供的write(s) 方法將參數s所指定的字串寫入檔案。</a:t>
            </a:r>
            <a:endParaRPr/>
          </a:p>
          <a:p>
            <a:pPr indent="-342900" lvl="1" marL="64008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ambria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關閉檔案：使用檔案物件提供的close() 方法關閉檔案。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例如：</a:t>
            </a:r>
            <a:endParaRPr/>
          </a:p>
        </p:txBody>
      </p:sp>
      <p:sp>
        <p:nvSpPr>
          <p:cNvPr id="2450" name="Google Shape;2450;p248"/>
          <p:cNvSpPr txBox="1"/>
          <p:nvPr/>
        </p:nvSpPr>
        <p:spPr>
          <a:xfrm>
            <a:off x="539751" y="4437062"/>
            <a:ext cx="3672210" cy="1296193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fileObject = open('D:\\writedata.txt', 'w')</a:t>
            </a:r>
            <a:endParaRPr/>
          </a:p>
          <a:p>
            <a:pPr indent="63500" lvl="0" marL="0" marR="508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fileObject.write('寫入資料到檔案')	</a:t>
            </a:r>
            <a:endParaRPr/>
          </a:p>
          <a:p>
            <a:pPr indent="63500" lvl="0" marL="0" marR="508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fileObject.close()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endParaRPr/>
          </a:p>
        </p:txBody>
      </p:sp>
      <p:sp>
        <p:nvSpPr>
          <p:cNvPr id="2451" name="Google Shape;2451;p248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寫入檔案</a:t>
            </a:r>
            <a:endParaRPr/>
          </a:p>
        </p:txBody>
      </p:sp>
      <p:pic>
        <p:nvPicPr>
          <p:cNvPr id="2452" name="Google Shape;2452;p248"/>
          <p:cNvPicPr preferRelativeResize="0"/>
          <p:nvPr/>
        </p:nvPicPr>
        <p:blipFill rotWithShape="1">
          <a:blip r:embed="rId3">
            <a:alphaModFix/>
          </a:blip>
          <a:srcRect b="81500" l="6688" r="77562" t="8420"/>
          <a:stretch/>
        </p:blipFill>
        <p:spPr>
          <a:xfrm>
            <a:off x="4546848" y="4437063"/>
            <a:ext cx="3049488" cy="1296192"/>
          </a:xfrm>
          <a:prstGeom prst="rect">
            <a:avLst/>
          </a:prstGeom>
          <a:noFill/>
          <a:ln>
            <a:noFill/>
          </a:ln>
        </p:spPr>
      </p:pic>
      <p:sp>
        <p:nvSpPr>
          <p:cNvPr id="2453" name="Google Shape;2453;p248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4" name="Google Shape;2454;p248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8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p249"/>
          <p:cNvSpPr txBox="1"/>
          <p:nvPr/>
        </p:nvSpPr>
        <p:spPr>
          <a:xfrm>
            <a:off x="360000" y="1440000"/>
            <a:ext cx="831645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使用open()函式時，指定模式為'w'或'a'，並使用write() 方法進行資料寫入。</a:t>
            </a:r>
            <a:endParaRPr/>
          </a:p>
          <a:p>
            <a:pPr indent="-342900" lvl="0" marL="3429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傳入參數需為字串型態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460" name="Google Shape;2460;p249"/>
          <p:cNvSpPr/>
          <p:nvPr/>
        </p:nvSpPr>
        <p:spPr>
          <a:xfrm>
            <a:off x="457200" y="2708920"/>
            <a:ext cx="4690864" cy="2600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508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#  file寫入檔案範例 write()</a:t>
            </a:r>
            <a:endParaRPr/>
          </a:p>
          <a:p>
            <a:pPr indent="0" lvl="0" marL="0" marR="508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#  亂數產生10個整數(1~100)，寫入檔案中</a:t>
            </a:r>
            <a:endParaRPr/>
          </a:p>
          <a:p>
            <a:pPr indent="0" lvl="0" marL="0" marR="508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508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import random</a:t>
            </a:r>
            <a:endParaRPr/>
          </a:p>
          <a:p>
            <a:pPr indent="0" lvl="0" marL="0" marR="508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file = open('rand_num.txt', 'w', encoding = 'UTF-8')</a:t>
            </a:r>
            <a:endParaRPr/>
          </a:p>
          <a:p>
            <a:pPr indent="0" lvl="0" marL="0" marR="508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for i in range(10):</a:t>
            </a:r>
            <a:endParaRPr/>
          </a:p>
          <a:p>
            <a:pPr indent="0" lvl="0" marL="0" marR="508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   file.write( str(random.randint(1,100))+'\n' )</a:t>
            </a:r>
            <a:endParaRPr/>
          </a:p>
          <a:p>
            <a:pPr indent="0" lvl="0" marL="0" marR="508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file.close()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1" name="Google Shape;2461;p249"/>
          <p:cNvPicPr preferRelativeResize="0"/>
          <p:nvPr/>
        </p:nvPicPr>
        <p:blipFill rotWithShape="1">
          <a:blip r:embed="rId3">
            <a:alphaModFix/>
          </a:blip>
          <a:srcRect b="71016" l="6864" r="78350" t="8983"/>
          <a:stretch/>
        </p:blipFill>
        <p:spPr>
          <a:xfrm>
            <a:off x="5181188" y="2708920"/>
            <a:ext cx="3076330" cy="2600712"/>
          </a:xfrm>
          <a:prstGeom prst="rect">
            <a:avLst/>
          </a:prstGeom>
          <a:noFill/>
          <a:ln>
            <a:noFill/>
          </a:ln>
        </p:spPr>
      </p:pic>
      <p:sp>
        <p:nvSpPr>
          <p:cNvPr id="2462" name="Google Shape;2462;p249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寫入檔案</a:t>
            </a:r>
            <a:endParaRPr/>
          </a:p>
        </p:txBody>
      </p:sp>
      <p:sp>
        <p:nvSpPr>
          <p:cNvPr id="2463" name="Google Shape;2463;p249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4" name="Google Shape;2464;p249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8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9" name="Google Shape;2469;p250"/>
          <p:cNvSpPr txBox="1"/>
          <p:nvPr>
            <p:ph idx="1" type="body"/>
          </p:nvPr>
        </p:nvSpPr>
        <p:spPr>
          <a:xfrm>
            <a:off x="360000" y="1440000"/>
            <a:ext cx="7859713" cy="2808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57"/>
              <a:buFont typeface="Noto Sans Symbols"/>
              <a:buChar char="◆"/>
            </a:pPr>
            <a:r>
              <a:rPr b="0" i="0" lang="en-US" sz="1757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從檔案讀取資料的步驟如下：</a:t>
            </a:r>
            <a:endParaRPr/>
          </a:p>
          <a:p>
            <a:pPr indent="-342900" lvl="1" marL="640080" marR="0" rtl="0" algn="l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72"/>
              <a:buFont typeface="Cambria"/>
              <a:buAutoNum type="arabicPeriod"/>
            </a:pPr>
            <a:r>
              <a:rPr b="0" i="0" lang="en-US" sz="1572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開啟檔案：使用open() 函式建立檔案物件。</a:t>
            </a:r>
            <a:endParaRPr/>
          </a:p>
          <a:p>
            <a:pPr indent="-342900" lvl="1" marL="640080" marR="0" rtl="0" algn="l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72"/>
              <a:buFont typeface="Cambria"/>
              <a:buAutoNum type="arabicPeriod"/>
            </a:pPr>
            <a:r>
              <a:rPr b="0" i="0" lang="en-US" sz="1572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讀取檔案：使用檔案物件提供的read()、readline() 或readlines() 方法讀取資料。</a:t>
            </a:r>
            <a:endParaRPr/>
          </a:p>
          <a:p>
            <a:pPr indent="-342900" lvl="1" marL="640080" marR="0" rtl="0" algn="l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72"/>
              <a:buFont typeface="Cambria"/>
              <a:buAutoNum type="arabicPeriod"/>
            </a:pPr>
            <a:r>
              <a:rPr b="0" i="0" lang="en-US" sz="1572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關閉檔案：使用檔案物件提供的close() 方法關閉檔案。</a:t>
            </a:r>
            <a:endParaRPr/>
          </a:p>
        </p:txBody>
      </p:sp>
      <p:sp>
        <p:nvSpPr>
          <p:cNvPr id="2470" name="Google Shape;2470;p250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讀取檔案</a:t>
            </a:r>
            <a:endParaRPr/>
          </a:p>
        </p:txBody>
      </p:sp>
      <p:sp>
        <p:nvSpPr>
          <p:cNvPr id="2471" name="Google Shape;2471;p250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2" name="Google Shape;2472;p250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251"/>
          <p:cNvSpPr txBox="1"/>
          <p:nvPr/>
        </p:nvSpPr>
        <p:spPr>
          <a:xfrm>
            <a:off x="360000" y="1440000"/>
            <a:ext cx="8028424" cy="1111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read()</a:t>
            </a:r>
            <a:endParaRPr/>
          </a:p>
          <a:p>
            <a:pPr indent="-342900" lvl="1" marL="8001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一次讀取所有檔案內容。在不使用檔案時，可以使⽤ close()將檔案關閉節省資源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1" marL="4572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478" name="Google Shape;2478;p251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lang="en-US" sz="3600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讀取檔案</a:t>
            </a:r>
            <a:endParaRPr sz="3600" cap="non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479" name="Google Shape;2479;p251"/>
          <p:cNvSpPr/>
          <p:nvPr/>
        </p:nvSpPr>
        <p:spPr>
          <a:xfrm>
            <a:off x="486000" y="2700000"/>
            <a:ext cx="4572000" cy="19543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508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# file 讀檔範例 read()</a:t>
            </a:r>
            <a:endParaRPr/>
          </a:p>
          <a:p>
            <a:pPr indent="0" lvl="0" marL="0" marR="508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508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file = open('dream.txt', 'r', encoding='UTF-8')</a:t>
            </a:r>
            <a:endParaRPr/>
          </a:p>
          <a:p>
            <a:pPr indent="0" lvl="0" marL="0" marR="508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content = file.read()</a:t>
            </a:r>
            <a:endParaRPr/>
          </a:p>
          <a:p>
            <a:pPr indent="0" lvl="0" marL="0" marR="508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print(content)</a:t>
            </a:r>
            <a:endParaRPr/>
          </a:p>
          <a:p>
            <a:pPr indent="0" lvl="0" marL="0" marR="508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file.close()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480" name="Google Shape;2480;p251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1" name="Google Shape;2481;p251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6"/>
          <p:cNvSpPr txBox="1"/>
          <p:nvPr>
            <p:ph idx="1" type="body"/>
          </p:nvPr>
        </p:nvSpPr>
        <p:spPr>
          <a:xfrm>
            <a:off x="360000" y="1440000"/>
            <a:ext cx="807524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學習 Python 要先安裝其執行環境，首先到官網下載 Python直譯器。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1" marL="1143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     https://www.python.org/downloads/</a:t>
            </a:r>
            <a:endParaRPr/>
          </a:p>
          <a:p>
            <a:pPr indent="-228600" lvl="1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Python直譯器是一種電腦程式，用來讀取並執行Python程式，其安裝步驟是到Python官方網站，然後根據作業系統平台下載Python 3 安裝程式並進行安裝。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1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執行檔：Python-3.x.msi</a:t>
            </a:r>
            <a:endParaRPr/>
          </a:p>
          <a:p>
            <a:pPr indent="0" lvl="1" marL="114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14300" lvl="0" marL="342900" marR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88900" lvl="0" marL="34290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342" name="Google Shape;34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12" y="4869160"/>
            <a:ext cx="2570010" cy="1702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03031" y="4990461"/>
            <a:ext cx="2721934" cy="1404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78475" y="4980955"/>
            <a:ext cx="2583466" cy="138485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6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Python 環境安裝</a:t>
            </a:r>
            <a:endParaRPr/>
          </a:p>
        </p:txBody>
      </p:sp>
      <p:sp>
        <p:nvSpPr>
          <p:cNvPr id="346" name="Google Shape;346;p36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6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252"/>
          <p:cNvSpPr txBox="1"/>
          <p:nvPr/>
        </p:nvSpPr>
        <p:spPr>
          <a:xfrm>
            <a:off x="360000" y="1440000"/>
            <a:ext cx="8028424" cy="3045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-342900" lvl="0" marL="3429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在未指定引數的情況下，會讀取檔案全部的內容。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508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在指定整數引數的情況下，會讀取指定的字元數或位元組數</a:t>
            </a:r>
            <a:r>
              <a:rPr lang="en-US" sz="14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（依開啟模式是文字或者二進位而定）</a:t>
            </a: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。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508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檔案開啟與後續進行的操作必須符合，否則引發 </a:t>
            </a:r>
            <a:r>
              <a:rPr lang="en-US" sz="14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UnsupportedOperation</a:t>
            </a: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例外。</a:t>
            </a:r>
            <a:endParaRPr/>
          </a:p>
          <a:p>
            <a:pPr indent="-342900" lvl="0" marL="342900" marR="508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使用 readable() 方法測試是否可讀取，使用writable() 方法測試可否寫入。</a:t>
            </a:r>
            <a:endParaRPr/>
          </a:p>
          <a:p>
            <a:pPr indent="-228600" lvl="0" marL="342900" marR="508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487" name="Google Shape;2487;p252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lang="en-US" sz="3600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read() 方法</a:t>
            </a:r>
            <a:endParaRPr sz="3600" cap="non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488" name="Google Shape;2488;p252"/>
          <p:cNvSpPr/>
          <p:nvPr/>
        </p:nvSpPr>
        <p:spPr>
          <a:xfrm>
            <a:off x="498307" y="4077072"/>
            <a:ext cx="7632849" cy="10079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9" name="Google Shape;2489;p252"/>
          <p:cNvSpPr/>
          <p:nvPr/>
        </p:nvSpPr>
        <p:spPr>
          <a:xfrm>
            <a:off x="456751" y="5076075"/>
            <a:ext cx="7691500" cy="11805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0" name="Google Shape;2490;p252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1" name="Google Shape;2491;p252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5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p253"/>
          <p:cNvSpPr txBox="1"/>
          <p:nvPr>
            <p:ph idx="1" type="body"/>
          </p:nvPr>
        </p:nvSpPr>
        <p:spPr>
          <a:xfrm>
            <a:off x="360000" y="1440000"/>
            <a:ext cx="7859713" cy="2808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使用read() 方法從檔案讀取資料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1" marL="29718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在開啟檔案後，我們可以使用檔案物件提供的read() 方法讀取資料，例如：</a:t>
            </a:r>
            <a:endParaRPr/>
          </a:p>
        </p:txBody>
      </p:sp>
      <p:sp>
        <p:nvSpPr>
          <p:cNvPr id="2497" name="Google Shape;2497;p253"/>
          <p:cNvSpPr txBox="1"/>
          <p:nvPr/>
        </p:nvSpPr>
        <p:spPr>
          <a:xfrm>
            <a:off x="376025" y="2636912"/>
            <a:ext cx="7561262" cy="324036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fileObject = open('C:\\poem.txt', 'r')	</a:t>
            </a:r>
            <a:endParaRPr/>
          </a:p>
          <a:p>
            <a:pPr indent="63500" lvl="0" marL="0" marR="0" rtl="0" algn="l">
              <a:lnSpc>
                <a:spcPct val="142857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content = fileObject.read()		</a:t>
            </a:r>
            <a:endParaRPr/>
          </a:p>
          <a:p>
            <a:pPr indent="63500" lvl="0" marL="0" marR="0" rtl="0" algn="l">
              <a:lnSpc>
                <a:spcPct val="142857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print(content)			</a:t>
            </a:r>
            <a:endParaRPr/>
          </a:p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world puts off its mask of vastness to its lover.</a:t>
            </a:r>
            <a:endParaRPr/>
          </a:p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becomes small as one song, as one kiss of the eternal.</a:t>
            </a:r>
            <a:endParaRPr/>
          </a:p>
          <a:p>
            <a:pPr indent="63500" lvl="0" marL="0" marR="0" rtl="0" algn="l">
              <a:lnSpc>
                <a:spcPct val="142857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fileObject.close()	</a:t>
            </a: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endParaRPr/>
          </a:p>
          <a:p>
            <a:pPr indent="63500" lvl="0" marL="0" marR="0" rtl="0" algn="l">
              <a:lnSpc>
                <a:spcPct val="142857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</a:t>
            </a:r>
            <a:endParaRPr/>
          </a:p>
        </p:txBody>
      </p:sp>
      <p:sp>
        <p:nvSpPr>
          <p:cNvPr id="2498" name="Google Shape;2498;p253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讀取檔案</a:t>
            </a:r>
            <a:endParaRPr/>
          </a:p>
        </p:txBody>
      </p:sp>
      <p:sp>
        <p:nvSpPr>
          <p:cNvPr id="2499" name="Google Shape;2499;p253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0" name="Google Shape;2500;p253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4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p254"/>
          <p:cNvSpPr txBox="1"/>
          <p:nvPr>
            <p:ph idx="1" type="body"/>
          </p:nvPr>
        </p:nvSpPr>
        <p:spPr>
          <a:xfrm>
            <a:off x="360000" y="1440000"/>
            <a:ext cx="8028424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3429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Noto Sans Symbols"/>
              <a:buChar char="◆"/>
            </a:pPr>
            <a:r>
              <a:rPr b="0" i="0" lang="en-US" sz="161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在結束存取檔案後，必須呼叫close() 方法關閉檔案物件，若是怕遺漏這個步驟，可以使用with敘述將存取檔案的動作包裝在一個區塊，其語法如下，一旦程式執行的動作離開區塊，就會自動關閉檔案物件：</a:t>
            </a:r>
            <a:endParaRPr b="0" i="0" sz="161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908"/>
              </a:spcBef>
              <a:spcAft>
                <a:spcPts val="0"/>
              </a:spcAft>
              <a:buClr>
                <a:schemeClr val="accent1"/>
              </a:buClr>
              <a:buSzPts val="1540"/>
              <a:buFont typeface="Arial"/>
              <a:buNone/>
            </a:pPr>
            <a:r>
              <a:t/>
            </a:r>
            <a:endParaRPr b="0" i="0" sz="154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08"/>
              </a:spcBef>
              <a:spcAft>
                <a:spcPts val="0"/>
              </a:spcAft>
              <a:buClr>
                <a:schemeClr val="accent1"/>
              </a:buClr>
              <a:buSzPts val="1540"/>
              <a:buFont typeface="Arial"/>
              <a:buNone/>
            </a:pPr>
            <a:r>
              <a:t/>
            </a:r>
            <a:endParaRPr b="0" i="0" sz="154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08"/>
              </a:spcBef>
              <a:spcAft>
                <a:spcPts val="0"/>
              </a:spcAft>
              <a:buClr>
                <a:schemeClr val="accent1"/>
              </a:buClr>
              <a:buSzPts val="1540"/>
              <a:buFont typeface="Arial"/>
              <a:buNone/>
            </a:pPr>
            <a:r>
              <a:rPr b="0" i="0" lang="en-US" sz="15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例如：</a:t>
            </a:r>
            <a:endParaRPr/>
          </a:p>
        </p:txBody>
      </p:sp>
      <p:sp>
        <p:nvSpPr>
          <p:cNvPr id="2506" name="Google Shape;2506;p254"/>
          <p:cNvSpPr txBox="1"/>
          <p:nvPr/>
        </p:nvSpPr>
        <p:spPr>
          <a:xfrm>
            <a:off x="1115616" y="2992853"/>
            <a:ext cx="7097809" cy="576263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5405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with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open(</a:t>
            </a:r>
            <a:r>
              <a:rPr i="1"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file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b="1"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檔案物件名稱</a:t>
            </a:r>
            <a:r>
              <a:rPr b="1"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……		# 存取檔案的動作</a:t>
            </a:r>
            <a:endParaRPr/>
          </a:p>
        </p:txBody>
      </p:sp>
      <p:sp>
        <p:nvSpPr>
          <p:cNvPr id="2507" name="Google Shape;2507;p254"/>
          <p:cNvSpPr txBox="1"/>
          <p:nvPr/>
        </p:nvSpPr>
        <p:spPr>
          <a:xfrm>
            <a:off x="588663" y="3717032"/>
            <a:ext cx="7624762" cy="2852737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5088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with open("poem.txt", "r") as fileObject:</a:t>
            </a:r>
            <a:endParaRPr/>
          </a:p>
          <a:p>
            <a:pPr indent="65088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		content = fileObject.read()</a:t>
            </a:r>
            <a:endParaRPr/>
          </a:p>
          <a:p>
            <a:pPr indent="65088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		print(content)</a:t>
            </a:r>
            <a:endParaRPr/>
          </a:p>
          <a:p>
            <a:pPr indent="65088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65088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world puts off its mask of vastness to its lover.</a:t>
            </a:r>
            <a:endParaRPr/>
          </a:p>
          <a:p>
            <a:pPr indent="65088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becomes small as one song, as one kiss of the eternal.</a:t>
            </a:r>
            <a:endParaRPr/>
          </a:p>
          <a:p>
            <a:pPr indent="65088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</a:t>
            </a:r>
            <a:endParaRPr/>
          </a:p>
        </p:txBody>
      </p:sp>
      <p:sp>
        <p:nvSpPr>
          <p:cNvPr id="2508" name="Google Shape;2508;p254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with敘述</a:t>
            </a:r>
            <a:endParaRPr/>
          </a:p>
        </p:txBody>
      </p:sp>
      <p:sp>
        <p:nvSpPr>
          <p:cNvPr id="2509" name="Google Shape;2509;p254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0" name="Google Shape;2510;p254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4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5" name="Google Shape;2515;p255"/>
          <p:cNvSpPr txBox="1"/>
          <p:nvPr/>
        </p:nvSpPr>
        <p:spPr>
          <a:xfrm>
            <a:off x="360000" y="1440000"/>
            <a:ext cx="7956416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請撰寫一程式，讀取read.txt</a:t>
            </a:r>
            <a:r>
              <a:rPr lang="en-US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（每一列的格式為名字和身高、體重，以空白分隔）</a:t>
            </a: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並顯示所有人的平均身高、平均體重以及最高者、最重者。</a:t>
            </a:r>
            <a:endParaRPr/>
          </a:p>
          <a:p>
            <a:pPr indent="0" lvl="0" marL="1143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＊ 提示：輸出浮點數到小數點後第二位。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270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516" name="Google Shape;2516;p255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Exercise 9.</a:t>
            </a:r>
            <a:endParaRPr sz="3600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7" name="Google Shape;2517;p255"/>
          <p:cNvPicPr preferRelativeResize="0"/>
          <p:nvPr/>
        </p:nvPicPr>
        <p:blipFill rotWithShape="1">
          <a:blip r:embed="rId3">
            <a:alphaModFix/>
          </a:blip>
          <a:srcRect b="15996" l="25266" r="25769" t="10280"/>
          <a:stretch/>
        </p:blipFill>
        <p:spPr>
          <a:xfrm>
            <a:off x="360000" y="2905848"/>
            <a:ext cx="3890502" cy="3661129"/>
          </a:xfrm>
          <a:prstGeom prst="rect">
            <a:avLst/>
          </a:prstGeom>
          <a:noFill/>
          <a:ln>
            <a:noFill/>
          </a:ln>
        </p:spPr>
      </p:pic>
      <p:sp>
        <p:nvSpPr>
          <p:cNvPr id="2518" name="Google Shape;2518;p255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9" name="Google Shape;2519;p255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3" name="Shape 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4" name="Google Shape;2524;p256"/>
          <p:cNvSpPr txBox="1"/>
          <p:nvPr/>
        </p:nvSpPr>
        <p:spPr>
          <a:xfrm>
            <a:off x="360000" y="1440000"/>
            <a:ext cx="7956416" cy="12347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請撰寫一程式，讀取read.txt</a:t>
            </a:r>
            <a:r>
              <a:rPr lang="en-US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（每一列的格式為名字和身高、體重，以空白分隔）</a:t>
            </a: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並顯示所有人的平均身高、平均體重以及最高者、最重者。</a:t>
            </a:r>
            <a:endParaRPr/>
          </a:p>
          <a:p>
            <a:pPr indent="0" lvl="0" marL="11430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＊ 提示：輸出浮點數到小數點後第二位。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270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525" name="Google Shape;2525;p256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Exercise 9.</a:t>
            </a:r>
            <a:endParaRPr sz="3600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6" name="Google Shape;2526;p256"/>
          <p:cNvSpPr/>
          <p:nvPr/>
        </p:nvSpPr>
        <p:spPr>
          <a:xfrm>
            <a:off x="899592" y="2492896"/>
            <a:ext cx="6480720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解題參考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data = []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with open('read.txt', 'r') as file: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   for line in file: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       print(line)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 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       tmp = line.strip('\n').split(' ')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       tmp = [tmp[0], eval(tmp[1]), eval(tmp[2])]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       data.append(tmp)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 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name = [data[x][0] for x in range(len(data))]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height = [data[x][1] for x in range(len(data))]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weight = [data[x][2] for x in range(len(data))]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print('Average height: {:.2f}' % (sum(height)/len(height)))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print('Average weight: {:.2f}' % (sum(weight)/len(weight)))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 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max_h = max(height)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max_w = max(weight)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print('The tallest is {:s} with {:.2f}cm'.format(name[height.index(max_h)], max_h))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print('The heaviest is {:s} with {:.2f}kg'.format(name[weight.index(max_w)], max_w))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7" name="Google Shape;2527;p256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8" name="Google Shape;2528;p256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"/>
          <p:cNvSpPr txBox="1"/>
          <p:nvPr>
            <p:ph idx="1" type="body"/>
          </p:nvPr>
        </p:nvSpPr>
        <p:spPr>
          <a:xfrm>
            <a:off x="360000" y="1440001"/>
            <a:ext cx="807524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安裝 Python 時要注意更改安裝路徑以及勾選 "Add Python 3.6 to PATH" :</a:t>
            </a:r>
            <a:endParaRPr/>
          </a:p>
          <a:p>
            <a:pPr indent="0" lvl="1" marL="114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14300" lvl="0" marL="342900" marR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88900" lvl="0" marL="34290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53" name="Google Shape;353;p37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Python 環境安裝</a:t>
            </a:r>
            <a:endParaRPr/>
          </a:p>
        </p:txBody>
      </p:sp>
      <p:pic>
        <p:nvPicPr>
          <p:cNvPr id="354" name="Google Shape;35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3608" y="1988840"/>
            <a:ext cx="6477000" cy="4019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7"/>
          <p:cNvSpPr/>
          <p:nvPr/>
        </p:nvSpPr>
        <p:spPr>
          <a:xfrm>
            <a:off x="393500" y="5949280"/>
            <a:ext cx="8570304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注意，這裡要選 "Customerized installation", 這樣才能更改安裝路徑 :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56" name="Google Shape;356;p37"/>
          <p:cNvSpPr/>
          <p:nvPr/>
        </p:nvSpPr>
        <p:spPr>
          <a:xfrm>
            <a:off x="2699792" y="4221088"/>
            <a:ext cx="4820816" cy="864096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7"/>
          <p:cNvSpPr/>
          <p:nvPr/>
        </p:nvSpPr>
        <p:spPr>
          <a:xfrm>
            <a:off x="2805300" y="5541173"/>
            <a:ext cx="1839852" cy="30093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7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37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8"/>
          <p:cNvSpPr txBox="1"/>
          <p:nvPr>
            <p:ph idx="1" type="body"/>
          </p:nvPr>
        </p:nvSpPr>
        <p:spPr>
          <a:xfrm>
            <a:off x="360000" y="1440000"/>
            <a:ext cx="807524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Next 即可。</a:t>
            </a:r>
            <a:endParaRPr b="0" i="0" sz="20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65" name="Google Shape;365;p38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Python 環境安裝</a:t>
            </a:r>
            <a:endParaRPr/>
          </a:p>
        </p:txBody>
      </p:sp>
      <p:pic>
        <p:nvPicPr>
          <p:cNvPr id="366" name="Google Shape;36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3608" y="2060848"/>
            <a:ext cx="6477000" cy="401955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8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8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9"/>
          <p:cNvSpPr txBox="1"/>
          <p:nvPr>
            <p:ph idx="1" type="body"/>
          </p:nvPr>
        </p:nvSpPr>
        <p:spPr>
          <a:xfrm>
            <a:off x="360000" y="1440000"/>
            <a:ext cx="807524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這裡是修改安裝路徑的地方，將原先非常長的路徑改為C:\Python36 即可。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1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安裝完後在 DOS 視窗的任何目錄下打 「Python」都能執行 Python 直譯器程式.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74" name="Google Shape;374;p39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Python 環境安裝</a:t>
            </a:r>
            <a:endParaRPr/>
          </a:p>
        </p:txBody>
      </p:sp>
      <p:pic>
        <p:nvPicPr>
          <p:cNvPr id="375" name="Google Shape;37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0000" y="2340000"/>
            <a:ext cx="6477000" cy="40195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9"/>
          <p:cNvSpPr/>
          <p:nvPr/>
        </p:nvSpPr>
        <p:spPr>
          <a:xfrm>
            <a:off x="2520000" y="5040000"/>
            <a:ext cx="3816424" cy="637029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9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9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0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Python 環境安裝</a:t>
            </a:r>
            <a:endParaRPr/>
          </a:p>
        </p:txBody>
      </p:sp>
      <p:pic>
        <p:nvPicPr>
          <p:cNvPr id="384" name="Google Shape;38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0000" y="2340000"/>
            <a:ext cx="6477000" cy="401955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0"/>
          <p:cNvSpPr/>
          <p:nvPr/>
        </p:nvSpPr>
        <p:spPr>
          <a:xfrm>
            <a:off x="2520000" y="5040000"/>
            <a:ext cx="3816424" cy="637029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40"/>
          <p:cNvSpPr txBox="1"/>
          <p:nvPr>
            <p:ph idx="1" type="body"/>
          </p:nvPr>
        </p:nvSpPr>
        <p:spPr>
          <a:xfrm>
            <a:off x="360000" y="1440000"/>
            <a:ext cx="807524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這裡是修改安裝路徑的地方，將原先非常長的路徑改為C:\Python36 即可。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1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安裝完後在 DOS 視窗的任何目錄下打 「Python」都能執行 Python 直譯器程式.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87" name="Google Shape;387;p40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40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1"/>
          <p:cNvSpPr txBox="1"/>
          <p:nvPr>
            <p:ph idx="1" type="body"/>
          </p:nvPr>
        </p:nvSpPr>
        <p:spPr>
          <a:xfrm>
            <a:off x="360000" y="1440000"/>
            <a:ext cx="807524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在CMD  DOS模式下，輸入 Python 指令即可進入Python 直譯器的環境：</a:t>
            </a:r>
            <a:endParaRPr/>
          </a:p>
        </p:txBody>
      </p:sp>
      <p:sp>
        <p:nvSpPr>
          <p:cNvPr id="394" name="Google Shape;394;p41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 DOS 進入 Python 環境</a:t>
            </a:r>
            <a:endParaRPr/>
          </a:p>
        </p:txBody>
      </p:sp>
      <p:pic>
        <p:nvPicPr>
          <p:cNvPr id="395" name="Google Shape;39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592" y="2043975"/>
            <a:ext cx="6448425" cy="421005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1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41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/>
          <p:nvPr>
            <p:ph type="ctrTitle"/>
          </p:nvPr>
        </p:nvSpPr>
        <p:spPr>
          <a:xfrm>
            <a:off x="0" y="1440000"/>
            <a:ext cx="91440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Introduction to Python</a:t>
            </a:r>
            <a:b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</a:b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Python 簡介</a:t>
            </a:r>
            <a:br>
              <a:rPr b="0" i="0" lang="en-US" sz="432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</a:br>
            <a:r>
              <a:rPr b="0" i="0" lang="en-US" sz="279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Python Fundamental</a:t>
            </a:r>
            <a:endParaRPr b="0" i="0" sz="252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descr="C:\Users\user\Desktop\pythonlogo.jpg" id="112" name="Google Shape;11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6327" y="3916343"/>
            <a:ext cx="2731345" cy="1843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2"/>
          <p:cNvSpPr txBox="1"/>
          <p:nvPr>
            <p:ph idx="1" type="body"/>
          </p:nvPr>
        </p:nvSpPr>
        <p:spPr>
          <a:xfrm>
            <a:off x="360000" y="1440000"/>
            <a:ext cx="807524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直接輸入 Python 指令馬上即輸出結果。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03" name="Google Shape;40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624" y="1988840"/>
            <a:ext cx="6419056" cy="419087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2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 DOS 進入 Python 環境</a:t>
            </a:r>
            <a:endParaRPr/>
          </a:p>
        </p:txBody>
      </p:sp>
      <p:sp>
        <p:nvSpPr>
          <p:cNvPr id="405" name="Google Shape;405;p42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42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3"/>
          <p:cNvSpPr txBox="1"/>
          <p:nvPr>
            <p:ph idx="1" type="body"/>
          </p:nvPr>
        </p:nvSpPr>
        <p:spPr>
          <a:xfrm>
            <a:off x="360000" y="1440000"/>
            <a:ext cx="807524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如果要離開Python直譯器，可輸入 </a:t>
            </a:r>
            <a:r>
              <a:rPr b="0" i="0" lang="en-US" sz="1600" u="none" cap="none" strike="noStrik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exit()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、</a:t>
            </a:r>
            <a:r>
              <a:rPr b="0" i="0" lang="en-US" sz="1600" u="none" cap="none" strike="noStrik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quit()、Ctrl+C/ Ctrl+Z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即回到DOS 命令列。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14300" lvl="1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14300" lvl="1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14300" lvl="1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14300" lvl="1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14300" lvl="1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14300" lvl="1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14300" lvl="1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14300" lvl="1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14300" lvl="1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14300" lvl="1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14300" lvl="1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1" marL="114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12" name="Google Shape;41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2987" y="2043975"/>
            <a:ext cx="6448425" cy="421005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3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離開 Python 環境</a:t>
            </a:r>
            <a:endParaRPr/>
          </a:p>
        </p:txBody>
      </p:sp>
      <p:sp>
        <p:nvSpPr>
          <p:cNvPr id="414" name="Google Shape;414;p43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43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4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命令列 Python 直譯器</a:t>
            </a:r>
            <a:endParaRPr/>
          </a:p>
        </p:txBody>
      </p:sp>
      <p:sp>
        <p:nvSpPr>
          <p:cNvPr id="421" name="Google Shape;421;p44"/>
          <p:cNvSpPr txBox="1"/>
          <p:nvPr>
            <p:ph idx="1" type="body"/>
          </p:nvPr>
        </p:nvSpPr>
        <p:spPr>
          <a:xfrm>
            <a:off x="360000" y="1440000"/>
            <a:ext cx="8100432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請按 [開始] \ [Python 3.6] \ [Python 3.6 (32-bit)]，啟動Python直譯器，輸入print("Hello, World!")，然後按 [Enter] 鍵，直譯器會立刻執行該敘述並出現執行結果。</a:t>
            </a:r>
            <a:endParaRPr/>
          </a:p>
          <a:p>
            <a:pPr indent="-88900" lvl="0" marL="34290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22" name="Google Shape;422;p44"/>
          <p:cNvPicPr preferRelativeResize="0"/>
          <p:nvPr/>
        </p:nvPicPr>
        <p:blipFill rotWithShape="1">
          <a:blip r:embed="rId3">
            <a:alphaModFix/>
          </a:blip>
          <a:srcRect b="30047" l="1450" r="41140" t="50317"/>
          <a:stretch/>
        </p:blipFill>
        <p:spPr>
          <a:xfrm>
            <a:off x="2315644" y="2446057"/>
            <a:ext cx="3792631" cy="1944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4"/>
          <p:cNvPicPr preferRelativeResize="0"/>
          <p:nvPr/>
        </p:nvPicPr>
        <p:blipFill rotWithShape="1">
          <a:blip r:embed="rId4">
            <a:alphaModFix/>
          </a:blip>
          <a:srcRect b="64233" l="0" r="0" t="0"/>
          <a:stretch/>
        </p:blipFill>
        <p:spPr>
          <a:xfrm>
            <a:off x="179512" y="4581128"/>
            <a:ext cx="8064896" cy="1887529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4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44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5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命令列 Python 直譯器</a:t>
            </a:r>
            <a:endParaRPr/>
          </a:p>
        </p:txBody>
      </p:sp>
      <p:pic>
        <p:nvPicPr>
          <p:cNvPr id="431" name="Google Shape;431;p45"/>
          <p:cNvPicPr preferRelativeResize="0"/>
          <p:nvPr/>
        </p:nvPicPr>
        <p:blipFill rotWithShape="1">
          <a:blip r:embed="rId3">
            <a:alphaModFix/>
          </a:blip>
          <a:srcRect b="1539" l="1261" r="3417" t="0"/>
          <a:stretch/>
        </p:blipFill>
        <p:spPr>
          <a:xfrm>
            <a:off x="611560" y="1417951"/>
            <a:ext cx="7488832" cy="5061727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5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45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6"/>
          <p:cNvSpPr txBox="1"/>
          <p:nvPr/>
        </p:nvSpPr>
        <p:spPr>
          <a:xfrm>
            <a:off x="360000" y="1440000"/>
            <a:ext cx="8028424" cy="30660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400050" marR="508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除了命令列Python 直譯器外，也可以使用 Python 內建的 IDLE 交談式介面來執行 Python 程式。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85750" lvl="0" marL="400050" marR="508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交談式開發環境 IDLE </a:t>
            </a:r>
            <a:r>
              <a:rPr lang="en-US" sz="14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(Integrated DeveLoped Environment) </a:t>
            </a: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是一個小而實用的Python 圖形使用者介面開發環境，其功能比 Python 直譯器要多，例如可以編輯 Python 程式後點選 Run Module 來執行檔案。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84150" lvl="1" marL="857250" marR="508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39" name="Google Shape;439;p46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lang="en-US" sz="3600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認識IDLE</a:t>
            </a:r>
            <a:endParaRPr sz="3600" cap="non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40" name="Google Shape;440;p46"/>
          <p:cNvPicPr preferRelativeResize="0"/>
          <p:nvPr/>
        </p:nvPicPr>
        <p:blipFill rotWithShape="1">
          <a:blip r:embed="rId3">
            <a:alphaModFix/>
          </a:blip>
          <a:srcRect b="1" l="0" r="4822" t="66245"/>
          <a:stretch/>
        </p:blipFill>
        <p:spPr>
          <a:xfrm>
            <a:off x="1331640" y="4005064"/>
            <a:ext cx="6096366" cy="2448272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6"/>
          <p:cNvSpPr/>
          <p:nvPr/>
        </p:nvSpPr>
        <p:spPr>
          <a:xfrm>
            <a:off x="6698179" y="5093455"/>
            <a:ext cx="936104" cy="144016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46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46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7"/>
          <p:cNvSpPr txBox="1"/>
          <p:nvPr/>
        </p:nvSpPr>
        <p:spPr>
          <a:xfrm>
            <a:off x="360000" y="1440000"/>
            <a:ext cx="7884408" cy="34470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400050" marR="508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在Python Shell中，「</a:t>
            </a:r>
            <a:r>
              <a:rPr b="1" lang="en-US" sz="1600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&gt;&gt;&gt;</a:t>
            </a: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」 是一個輸入的提示字串  我們所有要下給直譯器的命令都要打在&gt;&gt;&gt;之後。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85750" lvl="0" marL="400050" marR="508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在IDLE 輸入的程式碼會根據語法標示不同顏色，這樣的執行方式稱為互動模式 (interactive mode)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85750" lvl="0" marL="400050" marR="508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1"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練習 1 : 輸入1+1</a:t>
            </a:r>
            <a:endParaRPr/>
          </a:p>
          <a:p>
            <a:pPr indent="-285750" lvl="0" marL="400050" marR="508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1"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練習 2 : 輸入print('hello world!')</a:t>
            </a:r>
            <a:endParaRPr b="1"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85750" lvl="0" marL="400050" marR="508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1"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練習 3：輸入自已的名字</a:t>
            </a:r>
            <a:endParaRPr b="1"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49" name="Google Shape;449;p47"/>
          <p:cNvSpPr/>
          <p:nvPr/>
        </p:nvSpPr>
        <p:spPr>
          <a:xfrm>
            <a:off x="2382487" y="4868693"/>
            <a:ext cx="100965" cy="19685"/>
          </a:xfrm>
          <a:custGeom>
            <a:rect b="b" l="l" r="r" t="t"/>
            <a:pathLst>
              <a:path extrusionOk="0" h="19685" w="100964">
                <a:moveTo>
                  <a:pt x="70357" y="0"/>
                </a:moveTo>
                <a:lnTo>
                  <a:pt x="2539" y="7086"/>
                </a:lnTo>
                <a:lnTo>
                  <a:pt x="0" y="10261"/>
                </a:lnTo>
                <a:lnTo>
                  <a:pt x="254" y="13690"/>
                </a:lnTo>
                <a:lnTo>
                  <a:pt x="635" y="17119"/>
                </a:lnTo>
                <a:lnTo>
                  <a:pt x="3810" y="19659"/>
                </a:lnTo>
                <a:lnTo>
                  <a:pt x="7238" y="19405"/>
                </a:lnTo>
                <a:lnTo>
                  <a:pt x="100926" y="9626"/>
                </a:lnTo>
                <a:lnTo>
                  <a:pt x="91693" y="9626"/>
                </a:lnTo>
                <a:lnTo>
                  <a:pt x="7035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47"/>
          <p:cNvSpPr/>
          <p:nvPr/>
        </p:nvSpPr>
        <p:spPr>
          <a:xfrm>
            <a:off x="2452846" y="4867385"/>
            <a:ext cx="22860" cy="11430"/>
          </a:xfrm>
          <a:custGeom>
            <a:rect b="b" l="l" r="r" t="t"/>
            <a:pathLst>
              <a:path extrusionOk="0" h="11429" w="22860">
                <a:moveTo>
                  <a:pt x="12458" y="0"/>
                </a:moveTo>
                <a:lnTo>
                  <a:pt x="0" y="1308"/>
                </a:lnTo>
                <a:lnTo>
                  <a:pt x="21336" y="10934"/>
                </a:lnTo>
                <a:lnTo>
                  <a:pt x="22275" y="8902"/>
                </a:lnTo>
                <a:lnTo>
                  <a:pt x="18796" y="8902"/>
                </a:lnTo>
                <a:lnTo>
                  <a:pt x="1245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47"/>
          <p:cNvSpPr/>
          <p:nvPr/>
        </p:nvSpPr>
        <p:spPr>
          <a:xfrm>
            <a:off x="2465304" y="4866255"/>
            <a:ext cx="11430" cy="10160"/>
          </a:xfrm>
          <a:custGeom>
            <a:rect b="b" l="l" r="r" t="t"/>
            <a:pathLst>
              <a:path extrusionOk="0" h="10160" w="11430">
                <a:moveTo>
                  <a:pt x="10909" y="0"/>
                </a:moveTo>
                <a:lnTo>
                  <a:pt x="0" y="1130"/>
                </a:lnTo>
                <a:lnTo>
                  <a:pt x="6337" y="10032"/>
                </a:lnTo>
                <a:lnTo>
                  <a:pt x="1090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47"/>
          <p:cNvSpPr/>
          <p:nvPr/>
        </p:nvSpPr>
        <p:spPr>
          <a:xfrm>
            <a:off x="2471642" y="4866255"/>
            <a:ext cx="8255" cy="10160"/>
          </a:xfrm>
          <a:custGeom>
            <a:rect b="b" l="l" r="r" t="t"/>
            <a:pathLst>
              <a:path extrusionOk="0" h="10160" w="8255">
                <a:moveTo>
                  <a:pt x="6743" y="0"/>
                </a:moveTo>
                <a:lnTo>
                  <a:pt x="4571" y="0"/>
                </a:lnTo>
                <a:lnTo>
                  <a:pt x="0" y="10032"/>
                </a:lnTo>
                <a:lnTo>
                  <a:pt x="3479" y="10032"/>
                </a:lnTo>
                <a:lnTo>
                  <a:pt x="7873" y="507"/>
                </a:lnTo>
                <a:lnTo>
                  <a:pt x="674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47"/>
          <p:cNvSpPr/>
          <p:nvPr/>
        </p:nvSpPr>
        <p:spPr>
          <a:xfrm>
            <a:off x="2457913" y="4857009"/>
            <a:ext cx="20955" cy="10795"/>
          </a:xfrm>
          <a:custGeom>
            <a:rect b="b" l="l" r="r" t="t"/>
            <a:pathLst>
              <a:path extrusionOk="0" h="10795" w="20955">
                <a:moveTo>
                  <a:pt x="0" y="0"/>
                </a:moveTo>
                <a:lnTo>
                  <a:pt x="7391" y="10375"/>
                </a:lnTo>
                <a:lnTo>
                  <a:pt x="18300" y="9245"/>
                </a:lnTo>
                <a:lnTo>
                  <a:pt x="20472" y="92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47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lang="en-US" sz="3600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使用 IDLE - Shell 互動模式</a:t>
            </a:r>
            <a:endParaRPr/>
          </a:p>
        </p:txBody>
      </p:sp>
      <p:pic>
        <p:nvPicPr>
          <p:cNvPr id="455" name="Google Shape;45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0419" y="3284984"/>
            <a:ext cx="4046781" cy="1745802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47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47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8"/>
          <p:cNvSpPr txBox="1"/>
          <p:nvPr/>
        </p:nvSpPr>
        <p:spPr>
          <a:xfrm>
            <a:off x="360000" y="1440000"/>
            <a:ext cx="7956416" cy="14034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400050" marR="508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互動模式雖然方便，而且能看到執行結果，但無法儲存，也無法撰寫複雜的程式。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85750" lvl="0" marL="400050" marR="508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我們可以使用腳本模式( script mode) ， 也就是先建立Python 程式的原始檔案，接著再執行原始檔案。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63" name="Google Shape;463;p48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lang="en-US" sz="3600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使用IDLE - 腳本模式</a:t>
            </a:r>
            <a:endParaRPr/>
          </a:p>
        </p:txBody>
      </p:sp>
      <p:sp>
        <p:nvSpPr>
          <p:cNvPr id="464" name="Google Shape;464;p48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48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9"/>
          <p:cNvSpPr/>
          <p:nvPr/>
        </p:nvSpPr>
        <p:spPr>
          <a:xfrm>
            <a:off x="1116893" y="2687335"/>
            <a:ext cx="1847849" cy="166687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49"/>
          <p:cNvSpPr/>
          <p:nvPr/>
        </p:nvSpPr>
        <p:spPr>
          <a:xfrm>
            <a:off x="1294820" y="3230299"/>
            <a:ext cx="1070610" cy="270510"/>
          </a:xfrm>
          <a:custGeom>
            <a:rect b="b" l="l" r="r" t="t"/>
            <a:pathLst>
              <a:path extrusionOk="0" h="270510" w="1070610">
                <a:moveTo>
                  <a:pt x="0" y="270471"/>
                </a:moveTo>
                <a:lnTo>
                  <a:pt x="1070470" y="270471"/>
                </a:lnTo>
                <a:lnTo>
                  <a:pt x="1070470" y="0"/>
                </a:lnTo>
                <a:lnTo>
                  <a:pt x="0" y="0"/>
                </a:lnTo>
                <a:lnTo>
                  <a:pt x="0" y="270471"/>
                </a:lnTo>
                <a:close/>
              </a:path>
            </a:pathLst>
          </a:custGeom>
          <a:noFill/>
          <a:ln cap="flat" cmpd="sng" w="57150">
            <a:solidFill>
              <a:srgbClr val="F795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49"/>
          <p:cNvSpPr/>
          <p:nvPr/>
        </p:nvSpPr>
        <p:spPr>
          <a:xfrm>
            <a:off x="1072840" y="4850903"/>
            <a:ext cx="2152649" cy="100012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49"/>
          <p:cNvSpPr/>
          <p:nvPr/>
        </p:nvSpPr>
        <p:spPr>
          <a:xfrm>
            <a:off x="970098" y="5257366"/>
            <a:ext cx="2255520" cy="386080"/>
          </a:xfrm>
          <a:custGeom>
            <a:rect b="b" l="l" r="r" t="t"/>
            <a:pathLst>
              <a:path extrusionOk="0" h="386079" w="2255520">
                <a:moveTo>
                  <a:pt x="0" y="385649"/>
                </a:moveTo>
                <a:lnTo>
                  <a:pt x="2255391" y="385649"/>
                </a:lnTo>
                <a:lnTo>
                  <a:pt x="2255391" y="0"/>
                </a:lnTo>
                <a:lnTo>
                  <a:pt x="0" y="0"/>
                </a:lnTo>
                <a:lnTo>
                  <a:pt x="0" y="385649"/>
                </a:lnTo>
                <a:close/>
              </a:path>
            </a:pathLst>
          </a:custGeom>
          <a:noFill/>
          <a:ln cap="flat" cmpd="sng" w="57125">
            <a:solidFill>
              <a:srgbClr val="F795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49"/>
          <p:cNvSpPr/>
          <p:nvPr/>
        </p:nvSpPr>
        <p:spPr>
          <a:xfrm>
            <a:off x="4828790" y="2564904"/>
            <a:ext cx="1866899" cy="228599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49"/>
          <p:cNvSpPr txBox="1"/>
          <p:nvPr/>
        </p:nvSpPr>
        <p:spPr>
          <a:xfrm>
            <a:off x="360000" y="1440000"/>
            <a:ext cx="7380352" cy="16927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400050" marR="508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Part II. A New File(.py)  腳本模式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1 : File &gt; New Window</a:t>
            </a:r>
            <a:endParaRPr/>
          </a:p>
          <a:p>
            <a:pPr indent="0" lvl="0" marL="469900" marR="0" rtl="0" algn="l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79546"/>
                </a:solidFill>
                <a:latin typeface="Calibri"/>
                <a:ea typeface="Calibri"/>
                <a:cs typeface="Calibri"/>
                <a:sym typeface="Calibri"/>
              </a:rPr>
              <a:t>1.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49"/>
          <p:cNvSpPr txBox="1"/>
          <p:nvPr/>
        </p:nvSpPr>
        <p:spPr>
          <a:xfrm>
            <a:off x="4340082" y="3986782"/>
            <a:ext cx="299085" cy="447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79546"/>
                </a:solidFill>
                <a:latin typeface="Calibri"/>
                <a:ea typeface="Calibri"/>
                <a:cs typeface="Calibri"/>
                <a:sym typeface="Calibri"/>
              </a:rPr>
              <a:t>3.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49"/>
          <p:cNvSpPr txBox="1"/>
          <p:nvPr/>
        </p:nvSpPr>
        <p:spPr>
          <a:xfrm>
            <a:off x="446653" y="4498706"/>
            <a:ext cx="3117850" cy="896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2 : </a:t>
            </a:r>
            <a:r>
              <a:rPr lang="en-US" sz="1800">
                <a:solidFill>
                  <a:schemeClr val="dk1"/>
                </a:solidFill>
                <a:latin typeface="MingLiU"/>
                <a:ea typeface="MingLiU"/>
                <a:cs typeface="MingLiU"/>
                <a:sym typeface="MingLiU"/>
              </a:rPr>
              <a:t>輸入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print('hello world!')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4135" marR="0" rtl="0" algn="l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79546"/>
                </a:solidFill>
                <a:latin typeface="Calibri"/>
                <a:ea typeface="Calibri"/>
                <a:cs typeface="Calibri"/>
                <a:sym typeface="Calibri"/>
              </a:rPr>
              <a:t>2.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49"/>
          <p:cNvSpPr txBox="1"/>
          <p:nvPr/>
        </p:nvSpPr>
        <p:spPr>
          <a:xfrm>
            <a:off x="4544352" y="2223973"/>
            <a:ext cx="233190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80365" marR="0" rtl="0" algn="l">
              <a:lnSpc>
                <a:spcPct val="1096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Step 3 : File &gt; Save</a:t>
            </a:r>
            <a:endParaRPr/>
          </a:p>
        </p:txBody>
      </p:sp>
      <p:sp>
        <p:nvSpPr>
          <p:cNvPr id="479" name="Google Shape;479;p49"/>
          <p:cNvSpPr/>
          <p:nvPr/>
        </p:nvSpPr>
        <p:spPr>
          <a:xfrm>
            <a:off x="4815201" y="4231817"/>
            <a:ext cx="1070610" cy="270510"/>
          </a:xfrm>
          <a:custGeom>
            <a:rect b="b" l="l" r="r" t="t"/>
            <a:pathLst>
              <a:path extrusionOk="0" h="270510" w="1070609">
                <a:moveTo>
                  <a:pt x="0" y="270471"/>
                </a:moveTo>
                <a:lnTo>
                  <a:pt x="1070470" y="270471"/>
                </a:lnTo>
                <a:lnTo>
                  <a:pt x="1070470" y="0"/>
                </a:lnTo>
                <a:lnTo>
                  <a:pt x="0" y="0"/>
                </a:lnTo>
                <a:lnTo>
                  <a:pt x="0" y="270471"/>
                </a:lnTo>
                <a:close/>
              </a:path>
            </a:pathLst>
          </a:custGeom>
          <a:noFill/>
          <a:ln cap="flat" cmpd="sng" w="57150">
            <a:solidFill>
              <a:srgbClr val="F795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49"/>
          <p:cNvSpPr/>
          <p:nvPr/>
        </p:nvSpPr>
        <p:spPr>
          <a:xfrm>
            <a:off x="3753209" y="5734874"/>
            <a:ext cx="4371975" cy="60007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49"/>
          <p:cNvSpPr txBox="1"/>
          <p:nvPr/>
        </p:nvSpPr>
        <p:spPr>
          <a:xfrm>
            <a:off x="4340082" y="5162676"/>
            <a:ext cx="3117850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80365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Step 4 : 存成.py, 按存檔</a:t>
            </a:r>
            <a:endParaRPr/>
          </a:p>
          <a:p>
            <a:pPr indent="0" lvl="0" marL="12700" marR="0" rtl="0" algn="l">
              <a:lnSpc>
                <a:spcPct val="1055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79546"/>
                </a:solidFill>
                <a:latin typeface="Calibri"/>
                <a:ea typeface="Calibri"/>
                <a:cs typeface="Calibri"/>
                <a:sym typeface="Calibri"/>
              </a:rPr>
              <a:t>4.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49"/>
          <p:cNvSpPr/>
          <p:nvPr/>
        </p:nvSpPr>
        <p:spPr>
          <a:xfrm>
            <a:off x="4441294" y="5764452"/>
            <a:ext cx="1070610" cy="270510"/>
          </a:xfrm>
          <a:custGeom>
            <a:rect b="b" l="l" r="r" t="t"/>
            <a:pathLst>
              <a:path extrusionOk="0" h="270510" w="1070610">
                <a:moveTo>
                  <a:pt x="0" y="270471"/>
                </a:moveTo>
                <a:lnTo>
                  <a:pt x="1070470" y="270471"/>
                </a:lnTo>
                <a:lnTo>
                  <a:pt x="1070470" y="0"/>
                </a:lnTo>
                <a:lnTo>
                  <a:pt x="0" y="0"/>
                </a:lnTo>
                <a:lnTo>
                  <a:pt x="0" y="270471"/>
                </a:lnTo>
                <a:close/>
              </a:path>
            </a:pathLst>
          </a:custGeom>
          <a:noFill/>
          <a:ln cap="flat" cmpd="sng" w="57150">
            <a:solidFill>
              <a:srgbClr val="F795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49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lang="en-US" sz="3600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使用IDLE - 腳本模式</a:t>
            </a:r>
            <a:endParaRPr/>
          </a:p>
        </p:txBody>
      </p:sp>
      <p:sp>
        <p:nvSpPr>
          <p:cNvPr id="484" name="Google Shape;484;p49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49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0"/>
          <p:cNvSpPr txBox="1"/>
          <p:nvPr/>
        </p:nvSpPr>
        <p:spPr>
          <a:xfrm>
            <a:off x="360000" y="1440000"/>
            <a:ext cx="593979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400050" marR="508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Step 5 : 按F5 或 Run &gt; Run Module</a:t>
            </a:r>
            <a:endParaRPr/>
          </a:p>
        </p:txBody>
      </p:sp>
      <p:sp>
        <p:nvSpPr>
          <p:cNvPr id="491" name="Google Shape;491;p50"/>
          <p:cNvSpPr txBox="1"/>
          <p:nvPr/>
        </p:nvSpPr>
        <p:spPr>
          <a:xfrm>
            <a:off x="360000" y="3240000"/>
            <a:ext cx="6939915" cy="470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400050" marR="508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出現下面訊息代表成功了！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92" name="Google Shape;492;p50"/>
          <p:cNvSpPr/>
          <p:nvPr/>
        </p:nvSpPr>
        <p:spPr>
          <a:xfrm>
            <a:off x="899590" y="2132838"/>
            <a:ext cx="1466850" cy="10096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50"/>
          <p:cNvSpPr/>
          <p:nvPr/>
        </p:nvSpPr>
        <p:spPr>
          <a:xfrm>
            <a:off x="899590" y="4005071"/>
            <a:ext cx="6038850" cy="14858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50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lang="en-US" sz="3600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使用IDLE - 腳本模式</a:t>
            </a:r>
            <a:endParaRPr/>
          </a:p>
        </p:txBody>
      </p:sp>
      <p:sp>
        <p:nvSpPr>
          <p:cNvPr id="495" name="Google Shape;495;p50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50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1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Python 說明文件</a:t>
            </a:r>
            <a:endParaRPr/>
          </a:p>
        </p:txBody>
      </p:sp>
      <p:sp>
        <p:nvSpPr>
          <p:cNvPr id="502" name="Google Shape;502;p51"/>
          <p:cNvSpPr txBox="1"/>
          <p:nvPr>
            <p:ph idx="1" type="body"/>
          </p:nvPr>
        </p:nvSpPr>
        <p:spPr>
          <a:xfrm>
            <a:off x="360000" y="1440000"/>
            <a:ext cx="76200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按 [開始] \ [Python 3.x.x] \ [Python 3.x.x Manuals]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143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143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143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按 [開始] \ [Python 3.x.x] \ [Python 3.x.x Module Docs] </a:t>
            </a:r>
            <a:endParaRPr/>
          </a:p>
          <a:p>
            <a: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mbria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mbria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mbria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503" name="Google Shape;50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3648" y="2058101"/>
            <a:ext cx="3205163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3648" y="4319862"/>
            <a:ext cx="3241675" cy="201612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51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51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Arimo"/>
              <a:buNone/>
            </a:pPr>
            <a:r>
              <a:rPr b="0" i="0" lang="en-US" sz="4000" u="none" cap="none" strike="noStrike">
                <a:solidFill>
                  <a:srgbClr val="0070C0"/>
                </a:solidFill>
                <a:latin typeface="Arimo"/>
                <a:ea typeface="Arimo"/>
                <a:cs typeface="Arimo"/>
                <a:sym typeface="Arimo"/>
              </a:rPr>
              <a:t>Outline</a:t>
            </a:r>
            <a:endParaRPr b="0" i="0" sz="4000" u="none" cap="none" strike="noStrike">
              <a:solidFill>
                <a:srgbClr val="0070C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360000" y="1440000"/>
            <a:ext cx="8244448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◆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Python 介紹</a:t>
            </a:r>
            <a:endParaRPr b="0" i="0" sz="2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◆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Python 環境安裝</a:t>
            </a:r>
            <a:endParaRPr b="0" i="0" sz="2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◆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Python 直譯器</a:t>
            </a:r>
            <a:endParaRPr b="0" i="0" sz="2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19" name="Google Shape;119;p16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6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2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Python 說明文件</a:t>
            </a:r>
            <a:endParaRPr/>
          </a:p>
        </p:txBody>
      </p:sp>
      <p:sp>
        <p:nvSpPr>
          <p:cNvPr id="512" name="Google Shape;512;p52"/>
          <p:cNvSpPr txBox="1"/>
          <p:nvPr/>
        </p:nvSpPr>
        <p:spPr>
          <a:xfrm>
            <a:off x="360000" y="1440000"/>
            <a:ext cx="8028424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Python線上教材 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1143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	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(https://docs.python.org/3.x.x/tutorial/index.html) </a:t>
            </a:r>
            <a:endParaRPr/>
          </a:p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Python說明文件 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1143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	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(https://docs.python.org/3.x.x/index.html)。</a:t>
            </a:r>
            <a:endParaRPr/>
          </a:p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在Python提示符號後面輸入help()，然後按 [Enter] 鍵，進入help&gt; 互動模式hon 3.x.x] \ [Python 3.x.x Module Docs] </a:t>
            </a:r>
            <a:endParaRPr/>
          </a:p>
          <a:p>
            <a:pPr indent="-37719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60"/>
              <a:buFont typeface="Cambria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719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60"/>
              <a:buFont typeface="Cambria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719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60"/>
              <a:buFont typeface="Cambria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3" name="Google Shape;51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9992" y="4006513"/>
            <a:ext cx="2880320" cy="2567031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2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52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3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Python 程式碼撰寫方式</a:t>
            </a:r>
            <a:endParaRPr/>
          </a:p>
        </p:txBody>
      </p:sp>
      <p:sp>
        <p:nvSpPr>
          <p:cNvPr id="521" name="Google Shape;521;p53"/>
          <p:cNvSpPr txBox="1"/>
          <p:nvPr>
            <p:ph idx="1" type="body"/>
          </p:nvPr>
        </p:nvSpPr>
        <p:spPr>
          <a:xfrm>
            <a:off x="360000" y="1440000"/>
            <a:ext cx="7956416" cy="52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英文字母大小寫：Python會區分英文字母大小寫。</a:t>
            </a:r>
            <a:endParaRPr/>
          </a:p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空白：</a:t>
            </a:r>
            <a:endParaRPr/>
          </a:p>
          <a:p>
            <a:pPr indent="-228600" lvl="1" marL="64008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建議在運算子的前後各自加上一個空白，例如i = 100。</a:t>
            </a:r>
            <a:endParaRPr/>
          </a:p>
          <a:p>
            <a:pPr indent="-228600" lvl="1" marL="64008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建議一行一個敘述。</a:t>
            </a:r>
            <a:endParaRPr/>
          </a:p>
          <a:p>
            <a:pPr indent="-228600" lvl="1" marL="64008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下列情況避免額外的空白，例如print(x, y) 不要寫成 print (x, y)、print(  x, y  )、print(x  ,  y)：</a:t>
            </a:r>
            <a:endParaRPr/>
          </a:p>
          <a:p>
            <a:pPr indent="-228600" lvl="2" marL="100583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緊連在小括號、中括號、大括號之內</a:t>
            </a:r>
            <a:endParaRPr/>
          </a:p>
          <a:p>
            <a:pPr indent="-228600" lvl="2" marL="100583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逗號、分號、冒號前面</a:t>
            </a:r>
            <a:endParaRPr/>
          </a:p>
          <a:p>
            <a:pPr indent="-228600" lvl="2" marL="100583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函式呼叫的左括號前面</a:t>
            </a:r>
            <a:endParaRPr/>
          </a:p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每行最大長度：建議每行最多79個字元。</a:t>
            </a:r>
            <a:endParaRPr/>
          </a:p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縮排：每個縮排層級使用4個空白，亦可使用 [Tab] 鍵，但不能混合。</a:t>
            </a:r>
            <a:endParaRPr/>
          </a:p>
          <a:p>
            <a:pPr indent="-88900" lvl="0" marL="34290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22" name="Google Shape;522;p53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53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4"/>
          <p:cNvSpPr txBox="1"/>
          <p:nvPr>
            <p:ph idx="1" type="body"/>
          </p:nvPr>
        </p:nvSpPr>
        <p:spPr>
          <a:xfrm>
            <a:off x="360000" y="1440000"/>
            <a:ext cx="7717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Python提供下列兩種註解符號：</a:t>
            </a:r>
            <a:endParaRPr/>
          </a:p>
          <a:p>
            <a:pPr indent="-285750" lvl="2" marL="76581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#：標示單行註解，例如：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01600" lvl="1" marL="640080" marR="0" rtl="0" algn="just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01600" lvl="1" marL="640080" marR="0" rtl="0" algn="just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01600" lvl="1" marL="640080" marR="0" rtl="0" algn="just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85750" lvl="2" marL="76581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'''：標示多行註解，例如：</a:t>
            </a:r>
            <a:endParaRPr/>
          </a:p>
          <a:p>
            <a:pPr indent="-88900" lvl="0" marL="34290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29" name="Google Shape;529;p54"/>
          <p:cNvSpPr txBox="1"/>
          <p:nvPr/>
        </p:nvSpPr>
        <p:spPr>
          <a:xfrm>
            <a:off x="967881" y="2636912"/>
            <a:ext cx="3384550" cy="936104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# 我的第一個Python程式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print("Hello, World!")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30" name="Google Shape;530;p54"/>
          <p:cNvSpPr txBox="1"/>
          <p:nvPr/>
        </p:nvSpPr>
        <p:spPr>
          <a:xfrm>
            <a:off x="981863" y="4221088"/>
            <a:ext cx="3384550" cy="1152128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''' 我的第一個Python程式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 它將會印出Hello, World!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'''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31" name="Google Shape;531;p54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Python 程式碼註解</a:t>
            </a:r>
            <a:endParaRPr/>
          </a:p>
        </p:txBody>
      </p:sp>
      <p:sp>
        <p:nvSpPr>
          <p:cNvPr id="532" name="Google Shape;532;p54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54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5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程式設計錯誤類型</a:t>
            </a:r>
            <a:endParaRPr/>
          </a:p>
        </p:txBody>
      </p:sp>
      <p:sp>
        <p:nvSpPr>
          <p:cNvPr id="539" name="Google Shape;539;p55"/>
          <p:cNvSpPr txBox="1"/>
          <p:nvPr>
            <p:ph idx="1" type="body"/>
          </p:nvPr>
        </p:nvSpPr>
        <p:spPr>
          <a:xfrm>
            <a:off x="360000" y="1440000"/>
            <a:ext cx="77152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常見的程式設計錯誤有下列幾種類型：</a:t>
            </a:r>
            <a:endParaRPr/>
          </a:p>
          <a:p>
            <a:pPr indent="-228600" lvl="1" marL="64008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語法錯誤 (syntax error) 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1" marL="64008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執行期間錯誤 (runtime error) 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1" marL="64008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邏輯錯誤 (logic error) 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43179" lvl="0" marL="18288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540" name="Google Shape;54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439" y="3933056"/>
            <a:ext cx="3779838" cy="1931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1227" y="3933056"/>
            <a:ext cx="3744912" cy="1960562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55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55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6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語法錯誤 (syntax error)</a:t>
            </a:r>
            <a:endParaRPr b="0" i="0" sz="36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49" name="Google Shape;549;p56"/>
          <p:cNvSpPr txBox="1"/>
          <p:nvPr>
            <p:ph idx="1" type="body"/>
          </p:nvPr>
        </p:nvSpPr>
        <p:spPr>
          <a:xfrm>
            <a:off x="360000" y="1440000"/>
            <a:ext cx="8028424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這是在寫程式時最容易發生的錯誤。每個程式語言都有其專屬語法，如果誤用，就會發生錯誤，例如不當的縮排，拼字錯誤，漏掉必要的符號等。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針對語法錯誤，Python直譯器會顯示錯誤之處及其原因，依提示修正即可。</a:t>
            </a:r>
            <a:endParaRPr/>
          </a:p>
        </p:txBody>
      </p:sp>
      <p:pic>
        <p:nvPicPr>
          <p:cNvPr id="550" name="Google Shape;550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9817" y="3429000"/>
            <a:ext cx="5314766" cy="2716534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56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56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7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執行期間錯誤 (runtime error)</a:t>
            </a:r>
            <a:endParaRPr b="0" i="0" sz="36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58" name="Google Shape;558;p57"/>
          <p:cNvSpPr txBox="1"/>
          <p:nvPr>
            <p:ph idx="1" type="body"/>
          </p:nvPr>
        </p:nvSpPr>
        <p:spPr>
          <a:xfrm>
            <a:off x="360000" y="1440000"/>
            <a:ext cx="7884408" cy="53013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這是在程式執行期間發生的錯誤。會產生這樣的錯誤，大多不是語法問題，而是一個看起來正確，但執行上發生錯誤的程式碼。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以下圖為例，其出錯原因在於除數不得為0的限制，導致程式終止執行。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針對執行期間錯誤，只要依錯誤訊息進行修正即可。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143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143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143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143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143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143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559" name="Google Shape;55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3863" y="3789040"/>
            <a:ext cx="5226674" cy="2736304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57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57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8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邏輯錯誤 (logical error)</a:t>
            </a:r>
            <a:endParaRPr b="0" i="0" sz="36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67" name="Google Shape;567;p58"/>
          <p:cNvSpPr txBox="1"/>
          <p:nvPr>
            <p:ph idx="1" type="body"/>
          </p:nvPr>
        </p:nvSpPr>
        <p:spPr>
          <a:xfrm>
            <a:off x="360000" y="1440000"/>
            <a:ext cx="7717200" cy="53013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這是在使用程式時發生的錯誤，例如輸入不符合要求的資料，但程式沒有設計如何處理。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邏輯錯誤是最難修正的錯誤類型，因為不容易找出導致錯誤的真正原因，但還是可以從執行結果不符合預期來加以判斷。</a:t>
            </a:r>
            <a:endParaRPr/>
          </a:p>
        </p:txBody>
      </p:sp>
      <p:sp>
        <p:nvSpPr>
          <p:cNvPr id="568" name="Google Shape;568;p58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58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9"/>
          <p:cNvSpPr txBox="1"/>
          <p:nvPr>
            <p:ph type="ctrTitle"/>
          </p:nvPr>
        </p:nvSpPr>
        <p:spPr>
          <a:xfrm>
            <a:off x="0" y="2132856"/>
            <a:ext cx="8460432" cy="1855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mo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型態、變數與運算子</a:t>
            </a:r>
            <a:br>
              <a:rPr b="0" i="0" lang="en-US" sz="48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</a:br>
            <a:r>
              <a:rPr b="0" i="0" lang="en-US" sz="31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Python Fundamental</a:t>
            </a:r>
            <a:endParaRPr b="0" i="0" sz="28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descr="C:\Users\user\Desktop\pythonlogo.jpg" id="575" name="Google Shape;57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9792" y="4271218"/>
            <a:ext cx="2731345" cy="1843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0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型態介紹</a:t>
            </a:r>
            <a:endParaRPr/>
          </a:p>
        </p:txBody>
      </p:sp>
      <p:sp>
        <p:nvSpPr>
          <p:cNvPr id="581" name="Google Shape;581;p60"/>
          <p:cNvSpPr txBox="1"/>
          <p:nvPr>
            <p:ph idx="1" type="body"/>
          </p:nvPr>
        </p:nvSpPr>
        <p:spPr>
          <a:xfrm>
            <a:off x="360000" y="1440000"/>
            <a:ext cx="7859713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Python 3 內建許多型態，主要包括：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1" marL="64008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數值型態 ( numeric type)：int、float、complex、bool</a:t>
            </a:r>
            <a:endParaRPr/>
          </a:p>
          <a:p>
            <a:pPr indent="-342900" lvl="1" marL="64008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文字序列型態 ( text sequence type)：str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1" marL="64008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序列型態 ( sequence type)：list、tuple、range</a:t>
            </a:r>
            <a:endParaRPr/>
          </a:p>
          <a:p>
            <a:pPr indent="-342900" lvl="1" marL="64008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集合型態  (set type)： set、frozenset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1" marL="64008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對映型態 (mapping type)：dict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1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想知道某個資料的型態，可以使用 </a:t>
            </a:r>
            <a:r>
              <a:rPr b="0" i="0" lang="en-US" sz="1800" u="none" cap="none" strike="noStrik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type()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。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1" marL="64008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41300" lvl="1" marL="64008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43179" lvl="0" marL="18288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582" name="Google Shape;582;p60"/>
          <p:cNvPicPr preferRelativeResize="0"/>
          <p:nvPr/>
        </p:nvPicPr>
        <p:blipFill rotWithShape="1">
          <a:blip r:embed="rId3">
            <a:alphaModFix/>
          </a:blip>
          <a:srcRect b="34880" l="26752" r="57875" t="45563"/>
          <a:stretch/>
        </p:blipFill>
        <p:spPr>
          <a:xfrm>
            <a:off x="5333170" y="4149080"/>
            <a:ext cx="2886543" cy="2295092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60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60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1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數值型態</a:t>
            </a:r>
            <a:endParaRPr/>
          </a:p>
        </p:txBody>
      </p:sp>
      <p:sp>
        <p:nvSpPr>
          <p:cNvPr id="590" name="Google Shape;590;p61"/>
          <p:cNvSpPr txBox="1"/>
          <p:nvPr>
            <p:ph idx="1" type="body"/>
          </p:nvPr>
        </p:nvSpPr>
        <p:spPr>
          <a:xfrm>
            <a:off x="360000" y="1440000"/>
            <a:ext cx="8316456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數值型態 (int、float、complex、bool)</a:t>
            </a:r>
            <a:endParaRPr/>
          </a:p>
          <a:p>
            <a:pPr indent="0" lvl="1" marL="29718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數值很直覺，諸如1、100、-30、2.5、-25都是數值，Python將數值型態分為以下：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1" marL="64008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int：表示整數，沒有小數部分，例如10、-53、10000。</a:t>
            </a:r>
            <a:endParaRPr/>
          </a:p>
          <a:p>
            <a:pPr indent="-342900" lvl="1" marL="64008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float：表示浮點數，有小數部分，例如3.14159、-123.45、1.5E-3 (1.5×10</a:t>
            </a:r>
            <a:r>
              <a:rPr b="1" baseline="3000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-3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)。</a:t>
            </a:r>
            <a:endParaRPr/>
          </a:p>
          <a:p>
            <a:pPr indent="-342900" lvl="1" marL="64008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complex：表示數學的複數，虛數部分以j或J表示，例如2 + 1j或2 + 1J。</a:t>
            </a:r>
            <a:endParaRPr/>
          </a:p>
          <a:p>
            <a:pPr indent="-342900" lvl="1" marL="64008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bool：表示布林 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(boolean)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，有True (真) 和False (假) 兩種。</a:t>
            </a:r>
            <a:endParaRPr b="0" i="0" sz="20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91" name="Google Shape;591;p61"/>
          <p:cNvSpPr txBox="1"/>
          <p:nvPr/>
        </p:nvSpPr>
        <p:spPr>
          <a:xfrm>
            <a:off x="1763688" y="4725144"/>
            <a:ext cx="4752975" cy="1800225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0o101	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63500" lvl="0" marL="0" marR="0" rt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65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63500" lvl="0" marL="0" marR="0" rt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0x41</a:t>
            </a:r>
            <a:endParaRPr/>
          </a:p>
          <a:p>
            <a:pPr indent="63500" lvl="0" marL="0" marR="0" rt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1 &lt; 2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1 &gt; 2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61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61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認識 Python</a:t>
            </a:r>
            <a:endParaRPr b="0" i="0" sz="36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26" name="Google Shape;126;p17"/>
          <p:cNvSpPr txBox="1"/>
          <p:nvPr>
            <p:ph idx="1" type="body"/>
          </p:nvPr>
        </p:nvSpPr>
        <p:spPr>
          <a:xfrm>
            <a:off x="360000" y="1440000"/>
            <a:ext cx="8100432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根據Python官方網站的說明指出，「Python是一個容易學習、功能強大的程式語言，具有高效能的高階資料結構，簡單但有效率的物件導向程式設計方式。Python的語法簡潔、動態型別及直譯式等特質，使它成為快速開發程式的理想語言。」</a:t>
            </a:r>
            <a:endParaRPr/>
          </a:p>
          <a:p>
            <a:pPr indent="-43179" lvl="0" marL="182880" marR="0" rtl="0" algn="l">
              <a:spcBef>
                <a:spcPts val="10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27" name="Google Shape;127;p17"/>
          <p:cNvSpPr/>
          <p:nvPr/>
        </p:nvSpPr>
        <p:spPr>
          <a:xfrm>
            <a:off x="2935052" y="5805264"/>
            <a:ext cx="2664296" cy="7853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Python官方網站蟒蛇標誌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(https://www.python.org/)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6686" l="1909" r="4952" t="17335"/>
          <a:stretch/>
        </p:blipFill>
        <p:spPr>
          <a:xfrm>
            <a:off x="1629946" y="2996952"/>
            <a:ext cx="5274508" cy="280831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2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數值型態- int (整數)</a:t>
            </a:r>
            <a:endParaRPr b="0" i="0" sz="36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99" name="Google Shape;599;p62"/>
          <p:cNvSpPr txBox="1"/>
          <p:nvPr>
            <p:ph idx="1" type="body"/>
          </p:nvPr>
        </p:nvSpPr>
        <p:spPr>
          <a:xfrm>
            <a:off x="360000" y="1440001"/>
            <a:ext cx="7859713" cy="2853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int 型態表示整數 (integer)，沒有小數的部分。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int 型態長度不受限制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（除了硬體上的限制之外）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。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int 型態不能加上千分位符號，不能使用例如1,000這樣的寫法。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int 型態預設採十進位，但可用八進位或十六進位的表示方式，說明如下：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1" marL="64008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八進位：在整數前面加上0o 或0O → 0o12 相當於十進位整數的10 。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1" marL="64008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十六進位：在整數前面加上0x 或0X → 0x12 相當於十進位整數的18 。</a:t>
            </a:r>
            <a:endParaRPr/>
          </a:p>
          <a:p>
            <a:pPr indent="-43179" lvl="0" marL="18288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600" name="Google Shape;600;p62"/>
          <p:cNvPicPr preferRelativeResize="0"/>
          <p:nvPr/>
        </p:nvPicPr>
        <p:blipFill rotWithShape="1">
          <a:blip r:embed="rId3">
            <a:alphaModFix/>
          </a:blip>
          <a:srcRect b="38232" l="26775" r="27551" t="42839"/>
          <a:stretch/>
        </p:blipFill>
        <p:spPr>
          <a:xfrm>
            <a:off x="652982" y="4441417"/>
            <a:ext cx="7228436" cy="1872208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62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62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3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數值型態- float (浮點數)</a:t>
            </a:r>
            <a:endParaRPr b="0" i="0" sz="36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08" name="Google Shape;608;p63"/>
          <p:cNvSpPr txBox="1"/>
          <p:nvPr>
            <p:ph idx="1" type="body"/>
          </p:nvPr>
        </p:nvSpPr>
        <p:spPr>
          <a:xfrm>
            <a:off x="360000" y="1440000"/>
            <a:ext cx="8100432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float 型態表示浮點數 (float point unmber)，指的是有小數的部分，例如：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1" marL="64008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3.14159、123.321、-2468.8462、0.33333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float 型態可以使用科學記號表示法，方式如下：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1" marL="64008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E或e表示指數。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1" marL="64008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1.23456E+3 或 1.23456e+3：都表示1.23456×10</a:t>
            </a:r>
            <a:r>
              <a:rPr b="1" baseline="3000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  <a:r>
              <a:rPr b="0" baseline="3000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。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1" marL="64008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9.876543E-3 或 9.876543e-3：都表示9.876543×10</a:t>
            </a:r>
            <a:r>
              <a:rPr b="1" baseline="3000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-3</a:t>
            </a:r>
            <a:r>
              <a:rPr b="0" baseline="3000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。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43179" lvl="0" marL="18288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43179" lvl="0" marL="18288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609" name="Google Shape;609;p63"/>
          <p:cNvPicPr preferRelativeResize="0"/>
          <p:nvPr/>
        </p:nvPicPr>
        <p:blipFill rotWithShape="1">
          <a:blip r:embed="rId3">
            <a:alphaModFix/>
          </a:blip>
          <a:srcRect b="44029" l="2310" r="60627" t="41180"/>
          <a:stretch/>
        </p:blipFill>
        <p:spPr>
          <a:xfrm>
            <a:off x="225417" y="4332137"/>
            <a:ext cx="8083565" cy="201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63"/>
          <p:cNvPicPr preferRelativeResize="0"/>
          <p:nvPr/>
        </p:nvPicPr>
        <p:blipFill rotWithShape="1">
          <a:blip r:embed="rId3">
            <a:alphaModFix/>
          </a:blip>
          <a:srcRect b="24801" l="2310" r="60627" t="59669"/>
          <a:stretch/>
        </p:blipFill>
        <p:spPr>
          <a:xfrm>
            <a:off x="2959030" y="4639689"/>
            <a:ext cx="5349952" cy="1401119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63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63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4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數值型態- bool (布林)</a:t>
            </a:r>
            <a:endParaRPr b="0" i="0" sz="36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18" name="Google Shape;618;p64"/>
          <p:cNvSpPr txBox="1"/>
          <p:nvPr>
            <p:ph idx="1" type="body"/>
          </p:nvPr>
        </p:nvSpPr>
        <p:spPr>
          <a:xfrm>
            <a:off x="360000" y="1440000"/>
            <a:ext cx="8100432" cy="4797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Noto Sans Symbols"/>
              <a:buChar char="◆"/>
            </a:pPr>
            <a:r>
              <a:rPr b="0" i="0" lang="en-US" sz="148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bool 型態表示布林 (boolean)，這是int型態的子型態，有True(真)和False(假)兩種值。</a:t>
            </a:r>
            <a:endParaRPr b="0" i="0" sz="148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Noto Sans Symbols"/>
              <a:buChar char="◆"/>
            </a:pPr>
            <a:r>
              <a:rPr b="0" i="0" lang="en-US" sz="148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當要表示的資料只有 True或 Flase、對或錯、是或否兩種選擇時，就可使用這種型態。</a:t>
            </a:r>
            <a:endParaRPr b="0" i="0" sz="148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Noto Sans Symbols"/>
              <a:buChar char="◆"/>
            </a:pPr>
            <a:r>
              <a:rPr b="0" i="0" lang="en-US" sz="148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bool() 可將 0 轉換為 False，而非 0 值轉換為 True。</a:t>
            </a:r>
            <a:endParaRPr b="0" i="0" sz="148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Noto Sans Symbols"/>
              <a:buChar char="◆"/>
            </a:pPr>
            <a:r>
              <a:rPr b="0" i="0" lang="en-US" sz="148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將 None、False、0、0.0、 '  ' </a:t>
            </a:r>
            <a:r>
              <a:rPr b="0" i="0" lang="en-US" sz="1295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（空字串）</a:t>
            </a:r>
            <a:r>
              <a:rPr b="0" i="0" lang="en-US" sz="148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、(  )</a:t>
            </a:r>
            <a:r>
              <a:rPr b="0" i="0" lang="en-US" sz="1295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（空數組）</a:t>
            </a:r>
            <a:r>
              <a:rPr b="0" i="0" lang="en-US" sz="148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、[  ]</a:t>
            </a:r>
            <a:r>
              <a:rPr b="0" i="0" lang="en-US" sz="1295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（空串列）</a:t>
            </a:r>
            <a:r>
              <a:rPr b="0" i="0" lang="en-US" sz="148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、{  }</a:t>
            </a:r>
            <a:r>
              <a:rPr b="0" i="0" lang="en-US" sz="1295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（空字典）</a:t>
            </a:r>
            <a:r>
              <a:rPr b="0" i="0" lang="en-US" sz="148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等傳給 bool()，都會傳回 False。</a:t>
            </a:r>
            <a:endParaRPr b="0" i="0" sz="148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Noto Sans Symbols"/>
              <a:buChar char="◆"/>
            </a:pPr>
            <a:r>
              <a:rPr b="0" i="0" lang="en-US" sz="148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除了上述型態，其他的值傳入bool() 則都會傳回 True。 </a:t>
            </a:r>
            <a:endParaRPr/>
          </a:p>
          <a:p>
            <a:pPr indent="-342900" lvl="0" marL="342900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Noto Sans Symbols"/>
              <a:buChar char="◆"/>
            </a:pPr>
            <a:r>
              <a:rPr b="1" i="0" lang="en-US" sz="1665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bool 例子：</a:t>
            </a:r>
            <a:endParaRPr b="1" i="0" sz="1665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1" marL="297180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95"/>
              <a:buFont typeface="Arial"/>
              <a:buNone/>
            </a:pPr>
            <a:r>
              <a:rPr b="1" i="0" lang="en-US" sz="1295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&gt;&gt;&gt;3&gt;5</a:t>
            </a:r>
            <a:endParaRPr/>
          </a:p>
          <a:p>
            <a:pPr indent="0" lvl="1" marL="297180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95"/>
              <a:buFont typeface="Arial"/>
              <a:buNone/>
            </a:pPr>
            <a:r>
              <a:rPr b="1" i="0" lang="en-US" sz="1295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False</a:t>
            </a:r>
            <a:endParaRPr/>
          </a:p>
          <a:p>
            <a:pPr indent="0" lvl="1" marL="297180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95"/>
              <a:buFont typeface="Arial"/>
              <a:buNone/>
            </a:pPr>
            <a:r>
              <a:rPr b="1" i="0" lang="en-US" sz="1295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&gt;&gt;&gt;5*20&gt;50</a:t>
            </a:r>
            <a:endParaRPr/>
          </a:p>
          <a:p>
            <a:pPr indent="0" lvl="1" marL="297180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95"/>
              <a:buFont typeface="Arial"/>
              <a:buNone/>
            </a:pPr>
            <a:r>
              <a:rPr b="1" i="0" lang="en-US" sz="1295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True</a:t>
            </a:r>
            <a:endParaRPr/>
          </a:p>
          <a:p>
            <a:pPr indent="0" lvl="1" marL="297180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95"/>
              <a:buFont typeface="Arial"/>
              <a:buNone/>
            </a:pPr>
            <a:r>
              <a:rPr b="1" i="0" lang="en-US" sz="1295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&gt;&gt;&gt;bool(3)</a:t>
            </a:r>
            <a:endParaRPr/>
          </a:p>
          <a:p>
            <a:pPr indent="0" lvl="1" marL="297180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95"/>
              <a:buFont typeface="Arial"/>
              <a:buNone/>
            </a:pPr>
            <a:r>
              <a:rPr b="1" i="0" lang="en-US" sz="1295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True</a:t>
            </a:r>
            <a:endParaRPr/>
          </a:p>
          <a:p>
            <a:pPr indent="0" lvl="1" marL="297180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95"/>
              <a:buFont typeface="Arial"/>
              <a:buNone/>
            </a:pPr>
            <a:r>
              <a:t/>
            </a:r>
            <a:endParaRPr b="0" i="0" sz="1295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53657" lvl="0" marL="182880" marR="0" rtl="0" algn="l">
              <a:lnSpc>
                <a:spcPct val="80000"/>
              </a:lnSpc>
              <a:spcBef>
                <a:spcPts val="407"/>
              </a:spcBef>
              <a:spcAft>
                <a:spcPts val="0"/>
              </a:spcAft>
              <a:buClr>
                <a:schemeClr val="accent1"/>
              </a:buClr>
              <a:buSzPts val="2035"/>
              <a:buFont typeface="Arial"/>
              <a:buNone/>
            </a:pPr>
            <a:r>
              <a:t/>
            </a:r>
            <a:endParaRPr b="0" i="0" sz="2035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19" name="Google Shape;619;p64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64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5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字串型態 (str)</a:t>
            </a:r>
            <a:endParaRPr b="0" i="0" sz="36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26" name="Google Shape;626;p65"/>
          <p:cNvSpPr txBox="1"/>
          <p:nvPr>
            <p:ph idx="1" type="body"/>
          </p:nvPr>
        </p:nvSpPr>
        <p:spPr>
          <a:xfrm>
            <a:off x="360000" y="1440000"/>
            <a:ext cx="8028424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Python使用字串型態 (str) 處理文字資料，這是由一連串字元 (character) 所組成、有順序的序列 (sequence)，包含文字、數字、符號等。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Python使用下列三種語法表示字串：</a:t>
            </a:r>
            <a:endParaRPr/>
          </a:p>
          <a:p>
            <a:pPr indent="-342900" lvl="1" marL="64008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單引號 ( ' )：例如 'Python程式設計'。( 多數 Python 開發者的習慣 )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1" marL="64008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雙引號 ( " )：例如 "Python程式設計"。</a:t>
            </a:r>
            <a:endParaRPr/>
          </a:p>
          <a:p>
            <a:pPr indent="-342900" lvl="1" marL="64008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三個單引號 (''')、三個雙引號 (""")：例如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”“”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程式設計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"""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、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"""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Python程式設計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"""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。</a:t>
            </a:r>
            <a:r>
              <a:rPr b="0" i="0" lang="en-US" sz="1600" u="none" cap="none" strike="noStrik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這種語法允許多行字，中間的空白亦包含在內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，例子如下：</a:t>
            </a:r>
            <a:endParaRPr/>
          </a:p>
          <a:p>
            <a:pPr indent="-43179" lvl="0" marL="18288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27" name="Google Shape;627;p65"/>
          <p:cNvSpPr txBox="1"/>
          <p:nvPr/>
        </p:nvSpPr>
        <p:spPr>
          <a:xfrm>
            <a:off x="3324225" y="4509119"/>
            <a:ext cx="4752975" cy="1584325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print("""星期一</a:t>
            </a:r>
            <a:endParaRPr/>
          </a:p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星期二</a:t>
            </a:r>
            <a:endParaRPr/>
          </a:p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星期三""")</a:t>
            </a:r>
            <a:endParaRPr/>
          </a:p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星期一</a:t>
            </a:r>
            <a:endParaRPr/>
          </a:p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星期二</a:t>
            </a:r>
            <a:endParaRPr/>
          </a:p>
          <a:p>
            <a:pPr indent="635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星期三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8" name="Google Shape;628;p65"/>
          <p:cNvPicPr preferRelativeResize="0"/>
          <p:nvPr/>
        </p:nvPicPr>
        <p:blipFill rotWithShape="1">
          <a:blip r:embed="rId3">
            <a:alphaModFix/>
          </a:blip>
          <a:srcRect b="17715" l="3333" r="83279" t="63385"/>
          <a:stretch/>
        </p:blipFill>
        <p:spPr>
          <a:xfrm>
            <a:off x="564814" y="4221197"/>
            <a:ext cx="2448187" cy="2160167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65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65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6"/>
          <p:cNvSpPr txBox="1"/>
          <p:nvPr/>
        </p:nvSpPr>
        <p:spPr>
          <a:xfrm>
            <a:off x="360000" y="1440000"/>
            <a:ext cx="7956416" cy="2506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-342900" lvl="0" marL="3429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在三個單/雙引號間輸入的任何內容，在最後的字串會全部呈現，像是包括換行、縮排等。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36" name="Google Shape;636;p66"/>
          <p:cNvSpPr/>
          <p:nvPr/>
        </p:nvSpPr>
        <p:spPr>
          <a:xfrm>
            <a:off x="457200" y="2284463"/>
            <a:ext cx="7897688" cy="164859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66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字串型態 (str)</a:t>
            </a:r>
            <a:endParaRPr b="0" i="0" sz="36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38" name="Google Shape;638;p66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66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7"/>
          <p:cNvSpPr/>
          <p:nvPr/>
        </p:nvSpPr>
        <p:spPr>
          <a:xfrm>
            <a:off x="457200" y="1340768"/>
            <a:ext cx="7067128" cy="525658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67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lang="en-US" sz="3600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字串型態相關表示符號</a:t>
            </a:r>
            <a:endParaRPr sz="3600" cap="non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46" name="Google Shape;646;p67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67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68"/>
          <p:cNvPicPr preferRelativeResize="0"/>
          <p:nvPr/>
        </p:nvPicPr>
        <p:blipFill rotWithShape="1">
          <a:blip r:embed="rId3">
            <a:alphaModFix/>
          </a:blip>
          <a:srcRect b="42440" l="2750" r="73486" t="23539"/>
          <a:stretch/>
        </p:blipFill>
        <p:spPr>
          <a:xfrm>
            <a:off x="971600" y="1412776"/>
            <a:ext cx="5626968" cy="5034656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68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lang="en-US" sz="3600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字串型態相關表示符號例子</a:t>
            </a:r>
            <a:endParaRPr sz="3600" cap="non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54" name="Google Shape;654;p68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68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9"/>
          <p:cNvSpPr txBox="1"/>
          <p:nvPr/>
        </p:nvSpPr>
        <p:spPr>
          <a:xfrm>
            <a:off x="360000" y="1440000"/>
            <a:ext cx="8244448" cy="1905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342900" lvl="0" marL="3429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目前的Python 3 支援兩種格式化方式</a:t>
            </a:r>
            <a:endParaRPr/>
          </a:p>
          <a:p>
            <a:pPr indent="-342900" lvl="2" marL="8001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舊式（從Python 2 就存在）</a:t>
            </a:r>
            <a:endParaRPr/>
          </a:p>
          <a:p>
            <a:pPr indent="-342900" lvl="2" marL="8001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新式（從Python 2.6、2.7 開始支援）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41300" lvl="2" marL="8001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2" marL="8001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舊的字串格式化是使用 string % data或 string % (data1, data2, …)</a:t>
            </a:r>
            <a:endParaRPr/>
          </a:p>
        </p:txBody>
      </p:sp>
      <p:sp>
        <p:nvSpPr>
          <p:cNvPr id="661" name="Google Shape;661;p69"/>
          <p:cNvSpPr/>
          <p:nvPr/>
        </p:nvSpPr>
        <p:spPr>
          <a:xfrm>
            <a:off x="539552" y="3345650"/>
            <a:ext cx="7283152" cy="308401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69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lang="en-US" sz="3600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格式化字串</a:t>
            </a:r>
            <a:endParaRPr sz="3600" cap="non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63" name="Google Shape;663;p69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69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Google Shape;669;p70"/>
          <p:cNvPicPr preferRelativeResize="0"/>
          <p:nvPr/>
        </p:nvPicPr>
        <p:blipFill rotWithShape="1">
          <a:blip r:embed="rId3">
            <a:alphaModFix/>
          </a:blip>
          <a:srcRect b="21864" l="31101" r="14561" t="32360"/>
          <a:stretch/>
        </p:blipFill>
        <p:spPr>
          <a:xfrm>
            <a:off x="107504" y="1484784"/>
            <a:ext cx="8208912" cy="4322187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70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lang="en-US" sz="3600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格式化字串相關符號</a:t>
            </a:r>
            <a:endParaRPr sz="3600" cap="non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71" name="Google Shape;671;p70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70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71"/>
          <p:cNvSpPr txBox="1"/>
          <p:nvPr/>
        </p:nvSpPr>
        <p:spPr>
          <a:xfrm>
            <a:off x="360000" y="1440000"/>
            <a:ext cx="8244448" cy="61566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342900" lvl="2" marL="3429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新的格式化使用在 Python 3 之後的版本（或者Pytho2.6、2.7） 。 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2" marL="3429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建議使用新的格式化：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3" marL="8001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mbria"/>
              <a:buAutoNum type="arabi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可使用print('Format'.format(NUMBER)) 來表示。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4" marL="9144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b="0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print</a:t>
            </a:r>
            <a:r>
              <a:rPr b="0" i="0" lang="en-US" sz="1800" u="none" cap="none" strike="noStrik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('格式化方式'.format(數字)) </a:t>
            </a:r>
            <a:endParaRPr b="0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4" marL="12573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print('{:.2f}'.format(3.1415926))		→3.14</a:t>
            </a:r>
            <a:endParaRPr/>
          </a:p>
          <a:p>
            <a:pPr indent="0" lvl="4" marL="9144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3" marL="8001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mbria"/>
              <a:buAutoNum type="arabi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使用 format (Number, 'format') 來表示。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3" marL="4572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             format (數字, '格式化方式’)</a:t>
            </a:r>
            <a:endParaRPr/>
          </a:p>
          <a:p>
            <a:pPr indent="-342900" lvl="4" marL="12573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format (3.1415926, '.2f')		→'3.14'</a:t>
            </a:r>
            <a:endParaRPr/>
          </a:p>
          <a:p>
            <a:pPr indent="0" lvl="3" marL="4572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4" marL="12573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4" marL="12573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4" marL="12573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2" marL="3429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41300" lvl="2" marL="8001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78" name="Google Shape;678;p71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lang="en-US" sz="3600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格式化字串</a:t>
            </a:r>
            <a:endParaRPr sz="3600" cap="non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79" name="Google Shape;679;p71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71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/>
        </p:nvSpPr>
        <p:spPr>
          <a:xfrm>
            <a:off x="360000" y="1440000"/>
            <a:ext cx="8028424" cy="4985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Python 與 Javascript、PHP 等語言一樣屬於腳本語言(指令碼/描述語言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) (Scripting language)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，其與系統語言 (C/C++) 之差異如下：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85750" lvl="1" marL="8572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系統語言目標是節省系統資源，提高執行效能。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85750" lvl="1" marL="8572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腳本語言目標是節省程式設計師的時間，提高開發速度。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Python 是動態語言 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(Dynamic language)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，在執行時期才確定資料型別，這與 Javascript、Ruby 等語言是相同的。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Python 與Java 一樣屬於強(調)型別語言 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(Strong-typed language)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。不同的資料型別須透過型別轉換才能混合運算。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Python 不是格式自由的語言。它採用強制縮排定義程式區塊，以換行表示敘述結束。 縮排是語法的一部分，違反縮排規則將無法執行。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36" name="Google Shape;136;p18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Python 語言的特色</a:t>
            </a:r>
            <a:endParaRPr/>
          </a:p>
        </p:txBody>
      </p:sp>
      <p:sp>
        <p:nvSpPr>
          <p:cNvPr id="137" name="Google Shape;137;p18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8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72"/>
          <p:cNvSpPr txBox="1"/>
          <p:nvPr/>
        </p:nvSpPr>
        <p:spPr>
          <a:xfrm>
            <a:off x="360000" y="1440000"/>
            <a:ext cx="8244448" cy="2570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342900" lvl="2" marL="3429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將數值轉換為不同的進制。 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2" marL="342900" marR="508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可以使用如下字母來將數字轉換成字母代表的進制：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3" marL="800100" marR="508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 ecimal：十進位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3" marL="800100" marR="508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he x：十六進位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3" marL="800100" marR="508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o ctal：八進位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3" marL="800100" marR="508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b inary：二進位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86" name="Google Shape;686;p72"/>
          <p:cNvSpPr/>
          <p:nvPr/>
        </p:nvSpPr>
        <p:spPr>
          <a:xfrm>
            <a:off x="658416" y="4289634"/>
            <a:ext cx="7217568" cy="796354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57125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&gt;&gt;&gt; </a:t>
            </a:r>
            <a:r>
              <a:rPr b="1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print 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('{0:d} - {0:x} - {0:o} - {0:b}'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.format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(21)) 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&gt;&gt;&gt; 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21 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15 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25 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10101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687" name="Google Shape;687;p72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lang="en-US" sz="3600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格式化字串</a:t>
            </a:r>
            <a:endParaRPr sz="3600" cap="non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88" name="Google Shape;688;p72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72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73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lang="en-US" sz="3600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格式化字串</a:t>
            </a:r>
            <a:endParaRPr sz="3600" cap="non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aphicFrame>
        <p:nvGraphicFramePr>
          <p:cNvPr id="695" name="Google Shape;695;p73"/>
          <p:cNvGraphicFramePr/>
          <p:nvPr/>
        </p:nvGraphicFramePr>
        <p:xfrm>
          <a:off x="270756" y="1556792"/>
          <a:ext cx="3000000" cy="3000000"/>
        </p:xfrm>
        <a:graphic>
          <a:graphicData uri="http://schemas.openxmlformats.org/drawingml/2006/table">
            <a:tbl>
              <a:tblPr>
                <a:gradFill>
                  <a:gsLst>
                    <a:gs pos="0">
                      <a:srgbClr val="9FC3FF"/>
                    </a:gs>
                    <a:gs pos="35000">
                      <a:srgbClr val="BDD5FF"/>
                    </a:gs>
                    <a:gs pos="100000">
                      <a:srgbClr val="E4EEFF"/>
                    </a:gs>
                  </a:gsLst>
                  <a:lin ang="16200000" scaled="0"/>
                </a:gradFill>
                <a:tableStyleId>{94824653-54EF-4A00-BC30-019B28CBC3CD}</a:tableStyleId>
              </a:tblPr>
              <a:tblGrid>
                <a:gridCol w="1788950"/>
                <a:gridCol w="1420950"/>
                <a:gridCol w="1420950"/>
                <a:gridCol w="3362025"/>
              </a:tblGrid>
              <a:tr h="405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數字</a:t>
                      </a:r>
                      <a:endParaRPr/>
                    </a:p>
                  </a:txBody>
                  <a:tcPr marT="21250" marB="21250" marR="42475" marL="424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格式</a:t>
                      </a:r>
                      <a:endParaRPr/>
                    </a:p>
                  </a:txBody>
                  <a:tcPr marT="21250" marB="21250" marR="42475" marL="424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輸出</a:t>
                      </a:r>
                      <a:endParaRPr/>
                    </a:p>
                  </a:txBody>
                  <a:tcPr marT="21250" marB="21250" marR="42475" marL="424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描述</a:t>
                      </a:r>
                      <a:endParaRPr/>
                    </a:p>
                  </a:txBody>
                  <a:tcPr marT="21250" marB="21250" marR="42475" marL="42475" anchor="ctr"/>
                </a:tc>
              </a:tr>
              <a:tr h="334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3.1415926</a:t>
                      </a:r>
                      <a:endParaRPr b="0" sz="16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1250" marB="21250" marR="42475" marL="424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{:.2f}</a:t>
                      </a:r>
                      <a:endParaRPr b="0" sz="16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1250" marB="21250" marR="42475" marL="424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3.14</a:t>
                      </a:r>
                      <a:endParaRPr b="0" sz="16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1250" marB="21250" marR="42475" marL="424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保留小數點後兩位</a:t>
                      </a:r>
                      <a:endParaRPr b="0" sz="16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1250" marB="21250" marR="42475" marL="42475" anchor="ctr"/>
                </a:tc>
              </a:tr>
              <a:tr h="334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3.1415926</a:t>
                      </a:r>
                      <a:endParaRPr b="0" sz="16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1250" marB="21250" marR="42475" marL="424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{:+.2f}</a:t>
                      </a:r>
                      <a:endParaRPr b="0" sz="16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1250" marB="21250" marR="42475" marL="424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+3.14</a:t>
                      </a:r>
                      <a:endParaRPr b="0" sz="16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1250" marB="21250" marR="42475" marL="424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帶符號保留小數點後兩位</a:t>
                      </a:r>
                      <a:endParaRPr b="0" sz="16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1250" marB="21250" marR="42475" marL="42475" anchor="ctr"/>
                </a:tc>
              </a:tr>
              <a:tr h="334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-1</a:t>
                      </a:r>
                      <a:endParaRPr b="0" sz="16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1250" marB="21250" marR="42475" marL="424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{:+.2f}</a:t>
                      </a:r>
                      <a:endParaRPr b="0" sz="16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1250" marB="21250" marR="42475" marL="424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-1.00</a:t>
                      </a:r>
                      <a:endParaRPr b="0" sz="16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1250" marB="21250" marR="42475" marL="424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帶符號保留小數點後兩位</a:t>
                      </a:r>
                      <a:endParaRPr b="0" sz="16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1250" marB="21250" marR="42475" marL="42475" anchor="ctr"/>
                </a:tc>
              </a:tr>
              <a:tr h="334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2.71828</a:t>
                      </a:r>
                      <a:endParaRPr b="0" sz="16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1250" marB="21250" marR="42475" marL="424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{:.0f}</a:t>
                      </a:r>
                      <a:endParaRPr b="0" sz="16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1250" marB="21250" marR="42475" marL="424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3</a:t>
                      </a:r>
                      <a:endParaRPr b="0" sz="16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1250" marB="21250" marR="42475" marL="424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不帶小數</a:t>
                      </a:r>
                      <a:endParaRPr b="0" sz="16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1250" marB="21250" marR="42475" marL="42475" anchor="ctr"/>
                </a:tc>
              </a:tr>
              <a:tr h="334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5</a:t>
                      </a:r>
                      <a:endParaRPr b="0" sz="16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1250" marB="21250" marR="42475" marL="424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{:0&gt;2d}</a:t>
                      </a:r>
                      <a:endParaRPr b="0" sz="16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1250" marB="21250" marR="42475" marL="424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05</a:t>
                      </a:r>
                      <a:endParaRPr b="0" sz="16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1250" marB="21250" marR="42475" marL="424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數字補零(填充左邊, 寬度為2)</a:t>
                      </a:r>
                      <a:endParaRPr b="0" sz="16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1250" marB="21250" marR="42475" marL="42475" anchor="ctr"/>
                </a:tc>
              </a:tr>
              <a:tr h="334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5</a:t>
                      </a:r>
                      <a:endParaRPr b="0" sz="16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1250" marB="21250" marR="42475" marL="424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{:x&lt;4d}</a:t>
                      </a:r>
                      <a:endParaRPr b="0" sz="16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1250" marB="21250" marR="42475" marL="424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5xxx</a:t>
                      </a:r>
                      <a:endParaRPr b="0" sz="16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1250" marB="21250" marR="42475" marL="424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數字補x (填充右邊, 寬度為4)</a:t>
                      </a:r>
                      <a:endParaRPr b="0" sz="16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1250" marB="21250" marR="42475" marL="42475" anchor="ctr"/>
                </a:tc>
              </a:tr>
              <a:tr h="334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10</a:t>
                      </a:r>
                      <a:endParaRPr b="0" sz="16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1250" marB="21250" marR="42475" marL="424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{:x&lt;4d}</a:t>
                      </a:r>
                      <a:endParaRPr b="0" sz="16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1250" marB="21250" marR="42475" marL="424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10xx</a:t>
                      </a:r>
                      <a:endParaRPr b="0" sz="16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1250" marB="21250" marR="42475" marL="424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數字補x (填充右邊, 寬度為4)</a:t>
                      </a:r>
                      <a:endParaRPr b="0" sz="16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1250" marB="21250" marR="42475" marL="42475" anchor="ctr"/>
                </a:tc>
              </a:tr>
              <a:tr h="334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1000000</a:t>
                      </a:r>
                      <a:endParaRPr b="0" sz="16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1250" marB="21250" marR="42475" marL="424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{:,}</a:t>
                      </a:r>
                      <a:endParaRPr b="0" sz="16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1250" marB="21250" marR="42475" marL="424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1,000,000</a:t>
                      </a:r>
                      <a:endParaRPr b="0" sz="16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1250" marB="21250" marR="42475" marL="424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以逗號分隔的數字格式</a:t>
                      </a:r>
                      <a:endParaRPr b="0" sz="16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1250" marB="21250" marR="42475" marL="42475" anchor="ctr"/>
                </a:tc>
              </a:tr>
              <a:tr h="334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0.25</a:t>
                      </a:r>
                      <a:endParaRPr b="0" sz="16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1250" marB="21250" marR="42475" marL="424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{:.2%}</a:t>
                      </a:r>
                      <a:endParaRPr b="0" sz="16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1250" marB="21250" marR="42475" marL="424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25.00%</a:t>
                      </a:r>
                      <a:endParaRPr b="0" sz="16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1250" marB="21250" marR="42475" marL="424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百分比格式</a:t>
                      </a:r>
                      <a:endParaRPr b="0" sz="16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1250" marB="21250" marR="42475" marL="42475" anchor="ctr"/>
                </a:tc>
              </a:tr>
              <a:tr h="334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1000000000</a:t>
                      </a:r>
                      <a:endParaRPr b="0" sz="16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1250" marB="21250" marR="42475" marL="424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{:.2e}</a:t>
                      </a:r>
                      <a:endParaRPr b="0" sz="16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1250" marB="21250" marR="42475" marL="424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1.00e+09</a:t>
                      </a:r>
                      <a:endParaRPr b="0" sz="16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1250" marB="21250" marR="42475" marL="424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指數記法</a:t>
                      </a:r>
                      <a:endParaRPr b="0" sz="16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1250" marB="21250" marR="42475" marL="42475" anchor="ctr"/>
                </a:tc>
              </a:tr>
              <a:tr h="334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13</a:t>
                      </a:r>
                      <a:endParaRPr b="0" sz="16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1250" marB="21250" marR="42475" marL="424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{:10d}</a:t>
                      </a:r>
                      <a:endParaRPr b="0" sz="16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1250" marB="21250" marR="42475" marL="424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        13</a:t>
                      </a:r>
                      <a:endParaRPr b="0" sz="16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1250" marB="21250" marR="42475" marL="424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右對齊(默認, 寬度為10)</a:t>
                      </a:r>
                      <a:endParaRPr b="0" sz="16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1250" marB="21250" marR="42475" marL="42475" anchor="ctr"/>
                </a:tc>
              </a:tr>
              <a:tr h="334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13</a:t>
                      </a:r>
                      <a:endParaRPr b="0" sz="16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1250" marB="21250" marR="42475" marL="424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{:&lt;10d}</a:t>
                      </a:r>
                      <a:endParaRPr b="0" sz="16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1250" marB="21250" marR="42475" marL="424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13</a:t>
                      </a:r>
                      <a:endParaRPr b="0" sz="16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1250" marB="21250" marR="42475" marL="424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左對齊(寬度為10)</a:t>
                      </a:r>
                      <a:endParaRPr b="0" sz="16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1250" marB="21250" marR="42475" marL="42475" anchor="ctr"/>
                </a:tc>
              </a:tr>
              <a:tr h="334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13</a:t>
                      </a:r>
                      <a:endParaRPr b="0" sz="16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1250" marB="21250" marR="42475" marL="424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{:^10d}</a:t>
                      </a:r>
                      <a:endParaRPr b="0" sz="16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1250" marB="21250" marR="42475" marL="424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    13</a:t>
                      </a:r>
                      <a:endParaRPr b="0" sz="16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1250" marB="21250" marR="42475" marL="424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中間對齊(寬度為10)</a:t>
                      </a:r>
                      <a:endParaRPr b="0" sz="16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1250" marB="21250" marR="42475" marL="42475" anchor="ctr"/>
                </a:tc>
              </a:tr>
            </a:tbl>
          </a:graphicData>
        </a:graphic>
      </p:graphicFrame>
      <p:sp>
        <p:nvSpPr>
          <p:cNvPr id="696" name="Google Shape;696;p73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73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74"/>
          <p:cNvSpPr txBox="1"/>
          <p:nvPr/>
        </p:nvSpPr>
        <p:spPr>
          <a:xfrm>
            <a:off x="360000" y="1440000"/>
            <a:ext cx="8244448" cy="7976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228600" lvl="3" marL="8001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mbria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41300" lvl="2" marL="8001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03" name="Google Shape;703;p74"/>
          <p:cNvSpPr/>
          <p:nvPr/>
        </p:nvSpPr>
        <p:spPr>
          <a:xfrm>
            <a:off x="177768" y="4758787"/>
            <a:ext cx="8127560" cy="129614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74"/>
          <p:cNvSpPr txBox="1"/>
          <p:nvPr/>
        </p:nvSpPr>
        <p:spPr>
          <a:xfrm>
            <a:off x="360000" y="1440000"/>
            <a:ext cx="8019080" cy="5783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285750" lvl="2" marL="28575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如下是兩個基本字串替換的範例，符號{} 是替換變量的佔位符號。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85750" lvl="2" marL="28575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若沒有指定格式，則直接將變量值作為字符串插入。 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2" marL="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4070A0"/>
                </a:solidFill>
                <a:latin typeface="Arimo"/>
                <a:ea typeface="Arimo"/>
                <a:cs typeface="Arimo"/>
                <a:sym typeface="Arimo"/>
              </a:rPr>
              <a:t>"so much depends upon {}" </a:t>
            </a:r>
            <a:r>
              <a:rPr b="0" i="0" lang="en-US" sz="18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format </a:t>
            </a:r>
            <a:r>
              <a:rPr b="0" i="0" lang="en-US" sz="1800" u="none" cap="none" strike="noStrike">
                <a:solidFill>
                  <a:srgbClr val="333333"/>
                </a:solidFill>
                <a:latin typeface="Arimo"/>
                <a:ea typeface="Arimo"/>
                <a:cs typeface="Arimo"/>
                <a:sym typeface="Arimo"/>
              </a:rPr>
              <a:t>( </a:t>
            </a:r>
            <a:r>
              <a:rPr b="0" i="0" lang="en-US" sz="1800" u="none" cap="none" strike="noStrike">
                <a:solidFill>
                  <a:srgbClr val="4070A0"/>
                </a:solidFill>
                <a:latin typeface="Arimo"/>
                <a:ea typeface="Arimo"/>
                <a:cs typeface="Arimo"/>
                <a:sym typeface="Arimo"/>
              </a:rPr>
              <a:t>"a red wheel barrow" </a:t>
            </a:r>
            <a:r>
              <a:rPr b="0" i="0" lang="en-US" sz="1800" u="none" cap="none" strike="noStrike">
                <a:solidFill>
                  <a:srgbClr val="333333"/>
                </a:solidFill>
                <a:latin typeface="Arimo"/>
                <a:ea typeface="Arimo"/>
                <a:cs typeface="Arimo"/>
                <a:sym typeface="Arimo"/>
              </a:rPr>
              <a:t>)</a:t>
            </a:r>
            <a:endParaRPr b="0" i="0" sz="1800" u="none" cap="none" strike="noStrike">
              <a:solidFill>
                <a:srgbClr val="333333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2" marL="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4070A0"/>
                </a:solidFill>
                <a:latin typeface="Arimo"/>
                <a:ea typeface="Arimo"/>
                <a:cs typeface="Arimo"/>
                <a:sym typeface="Arimo"/>
              </a:rPr>
              <a:t>"glazed with {} water beside the {} chickens" </a:t>
            </a:r>
            <a:r>
              <a:rPr b="0" i="0" lang="en-US" sz="18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format </a:t>
            </a:r>
            <a:r>
              <a:rPr b="0" i="0" lang="en-US" sz="1800" u="none" cap="none" strike="noStrike">
                <a:solidFill>
                  <a:srgbClr val="333333"/>
                </a:solidFill>
                <a:latin typeface="Arimo"/>
                <a:ea typeface="Arimo"/>
                <a:cs typeface="Arimo"/>
                <a:sym typeface="Arimo"/>
              </a:rPr>
              <a:t>( </a:t>
            </a:r>
            <a:r>
              <a:rPr b="0" i="0" lang="en-US" sz="1800" u="none" cap="none" strike="noStrike">
                <a:solidFill>
                  <a:srgbClr val="4070A0"/>
                </a:solidFill>
                <a:latin typeface="Arimo"/>
                <a:ea typeface="Arimo"/>
                <a:cs typeface="Arimo"/>
                <a:sym typeface="Arimo"/>
              </a:rPr>
              <a:t>"rain" </a:t>
            </a:r>
            <a:r>
              <a:rPr b="0" i="0" lang="en-US" sz="1800" u="none" cap="none" strike="noStrike">
                <a:solidFill>
                  <a:srgbClr val="333333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b="0" i="0" lang="en-US" sz="1800" u="none" cap="none" strike="noStrike">
                <a:solidFill>
                  <a:srgbClr val="4070A0"/>
                </a:solidFill>
                <a:latin typeface="Arimo"/>
                <a:ea typeface="Arimo"/>
                <a:cs typeface="Arimo"/>
                <a:sym typeface="Arimo"/>
              </a:rPr>
              <a:t>"white" </a:t>
            </a:r>
            <a:r>
              <a:rPr b="0" i="0" lang="en-US" sz="1800" u="none" cap="none" strike="noStrike">
                <a:solidFill>
                  <a:srgbClr val="333333"/>
                </a:solidFill>
                <a:latin typeface="Arimo"/>
                <a:ea typeface="Arimo"/>
                <a:cs typeface="Arimo"/>
                <a:sym typeface="Arimo"/>
              </a:rPr>
              <a:t>)</a:t>
            </a: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2" marL="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2" marL="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2" marL="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3" marL="4572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4" marL="12573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4" marL="12573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4" marL="12573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2" marL="3429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41300" lvl="2" marL="8001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05" name="Google Shape;705;p74"/>
          <p:cNvSpPr/>
          <p:nvPr/>
        </p:nvSpPr>
        <p:spPr>
          <a:xfrm>
            <a:off x="827584" y="516270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6" name="Google Shape;706;p74"/>
          <p:cNvPicPr preferRelativeResize="0"/>
          <p:nvPr/>
        </p:nvPicPr>
        <p:blipFill rotWithShape="1">
          <a:blip r:embed="rId4">
            <a:alphaModFix/>
          </a:blip>
          <a:srcRect b="6647" l="44489" r="24634" t="86147"/>
          <a:stretch/>
        </p:blipFill>
        <p:spPr>
          <a:xfrm>
            <a:off x="177767" y="3285272"/>
            <a:ext cx="8194879" cy="1163384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74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lang="en-US" sz="3600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格式化字串</a:t>
            </a:r>
            <a:endParaRPr sz="3600" cap="non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08" name="Google Shape;708;p74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74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75"/>
          <p:cNvSpPr txBox="1"/>
          <p:nvPr>
            <p:ph idx="1" type="body"/>
          </p:nvPr>
        </p:nvSpPr>
        <p:spPr>
          <a:xfrm>
            <a:off x="360000" y="1440000"/>
            <a:ext cx="7956416" cy="33701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型態轉換是將不同型態的變數轉換成同一個型態。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1" marL="64008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 = 1</a:t>
            </a:r>
            <a:endParaRPr/>
          </a:p>
          <a:p>
            <a:pPr indent="-228600" lvl="1" marL="64008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b = 2</a:t>
            </a:r>
            <a:endParaRPr/>
          </a:p>
          <a:p>
            <a:pPr indent="-228600" lvl="1" marL="64008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 = 3.6</a:t>
            </a:r>
            <a:endParaRPr/>
          </a:p>
          <a:p>
            <a:pPr indent="-228600" lvl="1" marL="64008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 = 3.6</a:t>
            </a:r>
            <a:endParaRPr/>
          </a:p>
          <a:p>
            <a:pPr indent="-228600" lvl="1" marL="64008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print(int(a + c), int(a +d)) → 4  4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1" marL="640080" marR="427736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print(float(a + b))    → 3.0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15" name="Google Shape;715;p75"/>
          <p:cNvSpPr/>
          <p:nvPr/>
        </p:nvSpPr>
        <p:spPr>
          <a:xfrm>
            <a:off x="0" y="0"/>
            <a:ext cx="9144000" cy="6858000"/>
          </a:xfrm>
          <a:custGeom>
            <a:rect b="b" l="l" r="r" t="t"/>
            <a:pathLst>
              <a:path extrusionOk="0" h="6858000" w="9144000">
                <a:moveTo>
                  <a:pt x="0" y="6858003"/>
                </a:moveTo>
                <a:lnTo>
                  <a:pt x="9144005" y="6858003"/>
                </a:lnTo>
                <a:lnTo>
                  <a:pt x="9144005" y="0"/>
                </a:lnTo>
                <a:lnTo>
                  <a:pt x="0" y="0"/>
                </a:lnTo>
                <a:lnTo>
                  <a:pt x="0" y="6858003"/>
                </a:lnTo>
                <a:close/>
              </a:path>
            </a:pathLst>
          </a:custGeom>
          <a:noFill/>
          <a:ln cap="flat" cmpd="sng" w="12700">
            <a:solidFill>
              <a:srgbClr val="4C4C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75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lang="en-US" sz="3600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型態轉換</a:t>
            </a:r>
            <a:endParaRPr/>
          </a:p>
        </p:txBody>
      </p:sp>
      <p:sp>
        <p:nvSpPr>
          <p:cNvPr id="717" name="Google Shape;717;p75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75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Google Shape;723;p76"/>
          <p:cNvPicPr preferRelativeResize="0"/>
          <p:nvPr/>
        </p:nvPicPr>
        <p:blipFill rotWithShape="1">
          <a:blip r:embed="rId3">
            <a:alphaModFix/>
          </a:blip>
          <a:srcRect b="28187" l="26774" r="28339" t="43701"/>
          <a:stretch/>
        </p:blipFill>
        <p:spPr>
          <a:xfrm>
            <a:off x="899592" y="3717032"/>
            <a:ext cx="7358257" cy="2880320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76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lang="en-US" sz="3600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型態轉換</a:t>
            </a:r>
            <a:endParaRPr/>
          </a:p>
        </p:txBody>
      </p:sp>
      <p:sp>
        <p:nvSpPr>
          <p:cNvPr id="725" name="Google Shape;725;p76"/>
          <p:cNvSpPr txBox="1"/>
          <p:nvPr/>
        </p:nvSpPr>
        <p:spPr>
          <a:xfrm>
            <a:off x="360000" y="1440000"/>
            <a:ext cx="7956416" cy="33701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型態轉換範例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1" marL="64008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ambria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字串轉整數 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1" marL="64008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ambria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浮點數轉整數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1" marL="64008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ambria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布林轉整數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1" marL="64008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ambria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十進位整數轉八進位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1" marL="64008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ambria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十進位整數轉十六進位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41300" lvl="1" marL="64008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ambria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41300" lvl="1" marL="64008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ambria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41300" lvl="1" marL="64008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ambria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26" name="Google Shape;726;p76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76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77"/>
          <p:cNvSpPr/>
          <p:nvPr/>
        </p:nvSpPr>
        <p:spPr>
          <a:xfrm>
            <a:off x="539552" y="3284984"/>
            <a:ext cx="4320480" cy="288032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-217722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77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lang="en-US" sz="3600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型態轉換</a:t>
            </a:r>
            <a:endParaRPr/>
          </a:p>
        </p:txBody>
      </p:sp>
      <p:sp>
        <p:nvSpPr>
          <p:cNvPr id="734" name="Google Shape;734;p77"/>
          <p:cNvSpPr txBox="1"/>
          <p:nvPr/>
        </p:nvSpPr>
        <p:spPr>
          <a:xfrm>
            <a:off x="360000" y="1440000"/>
            <a:ext cx="7956416" cy="15057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可以使用 str() 類別將數值轉換為字串。</a:t>
            </a:r>
            <a:endParaRPr/>
          </a:p>
          <a:p>
            <a:pPr indent="-342900" lvl="0" marL="342900" marR="508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若想知道某個字元的Unicode 編碼值，可以使用 ord() 。</a:t>
            </a:r>
            <a:endParaRPr/>
          </a:p>
          <a:p>
            <a:pPr indent="-342900" lvl="0" marL="342900" marR="508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使用 chr() 則可以將整數的字串編碼轉換為字元。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35" name="Google Shape;735;p77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77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78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變數介紹 (variable)</a:t>
            </a:r>
            <a:endParaRPr b="0" i="0" sz="36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42" name="Google Shape;742;p78"/>
          <p:cNvSpPr txBox="1"/>
          <p:nvPr>
            <p:ph idx="1" type="body"/>
          </p:nvPr>
        </p:nvSpPr>
        <p:spPr>
          <a:xfrm>
            <a:off x="360000" y="1584016"/>
            <a:ext cx="8172440" cy="4509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Noto Sans Symbols"/>
              <a:buChar char="◆"/>
            </a:pPr>
            <a:r>
              <a:rPr b="0" i="0" lang="en-US" sz="1665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變數是我們在程式中所使用的一個名稱 (name)，電腦會配置記憶體位置跟空間給這個名稱，然後我們可以來存放數值、字串、串列、序對、集合、字典等資料，稱為變數的值(value)，而且值可以重新需定或經由運算更改。</a:t>
            </a:r>
            <a:endParaRPr b="0" i="0" sz="1665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Noto Sans Symbols"/>
              <a:buChar char="◆"/>
            </a:pPr>
            <a:r>
              <a:rPr b="0" i="0" lang="en-US" sz="1665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例子：手機通訊錄聯絡人→A</a:t>
            </a:r>
            <a:endParaRPr b="0" i="0" sz="1665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1" marL="640080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65"/>
              <a:buFont typeface="Noto Sans Symbols"/>
              <a:buChar char="➢"/>
            </a:pPr>
            <a:r>
              <a:rPr b="0" i="0" lang="en-US" sz="1665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變數名稱：A</a:t>
            </a:r>
            <a:endParaRPr/>
          </a:p>
          <a:p>
            <a:pPr indent="-342900" lvl="1" marL="640080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65"/>
              <a:buFont typeface="Noto Sans Symbols"/>
              <a:buChar char="➢"/>
            </a:pPr>
            <a:r>
              <a:rPr b="0" i="0" lang="en-US" sz="1665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變數內容：0912345678</a:t>
            </a:r>
            <a:endParaRPr/>
          </a:p>
          <a:p>
            <a:pPr indent="-342900" lvl="1" marL="640080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65"/>
              <a:buFont typeface="Noto Sans Symbols"/>
              <a:buChar char="➢"/>
            </a:pPr>
            <a:r>
              <a:rPr b="0" i="0" lang="en-US" sz="1665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只要透過「A」(變數名稱)，就能取得「0912345678」(變數內容)，若A換了號碼，值也可以重新設定。</a:t>
            </a:r>
            <a:endParaRPr b="0" i="0" sz="1665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1" marL="640080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65"/>
              <a:buFont typeface="Noto Sans Symbols"/>
              <a:buChar char="➢"/>
            </a:pPr>
            <a:r>
              <a:rPr b="0" i="0" lang="en-US" sz="1665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&gt;&gt;&gt;A='0912345678'</a:t>
            </a:r>
            <a:endParaRPr/>
          </a:p>
          <a:p>
            <a:pPr indent="-342900" lvl="1" marL="640080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65"/>
              <a:buFont typeface="Noto Sans Symbols"/>
              <a:buChar char="➢"/>
            </a:pPr>
            <a:r>
              <a:rPr b="0" i="0" lang="en-US" sz="1665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&gt;&gt;&gt;A='0987654321'</a:t>
            </a:r>
            <a:endParaRPr/>
          </a:p>
          <a:p>
            <a:pPr indent="-342900" lvl="1" marL="640080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65"/>
              <a:buFont typeface="Noto Sans Symbols"/>
              <a:buChar char="➢"/>
            </a:pPr>
            <a:r>
              <a:rPr b="0" i="0" lang="en-US" sz="1665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&gt;&gt;&gt;A</a:t>
            </a:r>
            <a:endParaRPr/>
          </a:p>
          <a:p>
            <a:pPr indent="-237172" lvl="1" marL="640080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65"/>
              <a:buFont typeface="Noto Sans Symbols"/>
              <a:buNone/>
            </a:pPr>
            <a:r>
              <a:t/>
            </a:r>
            <a:endParaRPr b="0" i="0" sz="1665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1" marL="297180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65"/>
              <a:buFont typeface="Arial"/>
              <a:buNone/>
            </a:pPr>
            <a:r>
              <a:t/>
            </a:r>
            <a:endParaRPr b="0" i="0" sz="1665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53657" lvl="0" marL="18288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35"/>
              <a:buFont typeface="Arial"/>
              <a:buNone/>
            </a:pPr>
            <a:r>
              <a:t/>
            </a:r>
            <a:endParaRPr b="0" i="0" sz="2035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43" name="Google Shape;743;p78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78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79"/>
          <p:cNvSpPr/>
          <p:nvPr/>
        </p:nvSpPr>
        <p:spPr>
          <a:xfrm>
            <a:off x="0" y="0"/>
            <a:ext cx="9144000" cy="6858000"/>
          </a:xfrm>
          <a:custGeom>
            <a:rect b="b" l="l" r="r" t="t"/>
            <a:pathLst>
              <a:path extrusionOk="0" h="6858000" w="9144000">
                <a:moveTo>
                  <a:pt x="0" y="6858003"/>
                </a:moveTo>
                <a:lnTo>
                  <a:pt x="9144005" y="6858003"/>
                </a:lnTo>
                <a:lnTo>
                  <a:pt x="9144005" y="0"/>
                </a:lnTo>
                <a:lnTo>
                  <a:pt x="0" y="0"/>
                </a:lnTo>
                <a:lnTo>
                  <a:pt x="0" y="6858003"/>
                </a:lnTo>
                <a:close/>
              </a:path>
            </a:pathLst>
          </a:custGeom>
          <a:noFill/>
          <a:ln cap="flat" cmpd="sng" w="12700">
            <a:solidFill>
              <a:srgbClr val="4C4C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79"/>
          <p:cNvSpPr txBox="1"/>
          <p:nvPr/>
        </p:nvSpPr>
        <p:spPr>
          <a:xfrm>
            <a:off x="457200" y="274638"/>
            <a:ext cx="836327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lang="en-US" sz="3600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變數 </a:t>
            </a:r>
            <a:r>
              <a:rPr lang="en-US" sz="3200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(Variable) </a:t>
            </a:r>
            <a:r>
              <a:rPr lang="en-US" sz="3600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和表⽰式 </a:t>
            </a:r>
            <a:r>
              <a:rPr lang="en-US" sz="3200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(Expression)</a:t>
            </a:r>
            <a:endParaRPr sz="3200" cap="non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51" name="Google Shape;751;p79"/>
          <p:cNvSpPr txBox="1"/>
          <p:nvPr>
            <p:ph idx="1" type="body"/>
          </p:nvPr>
        </p:nvSpPr>
        <p:spPr>
          <a:xfrm>
            <a:off x="360000" y="1440000"/>
            <a:ext cx="7859713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表⽰式</a:t>
            </a:r>
            <a:endParaRPr/>
          </a:p>
          <a:p>
            <a:pPr indent="-342900" lvl="1" marL="64008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1 + 3</a:t>
            </a:r>
            <a:endParaRPr/>
          </a:p>
          <a:p>
            <a:pPr indent="-342900" lvl="1" marL="64008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5 + (6 * 8)</a:t>
            </a:r>
            <a:endParaRPr/>
          </a:p>
          <a:p>
            <a:pPr indent="-342900" lvl="1" marL="64008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'Hello' + 'World'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變數指定</a:t>
            </a:r>
            <a:endParaRPr/>
          </a:p>
          <a:p>
            <a:pPr indent="-342900" lvl="1" marL="64008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 = 6 + 8</a:t>
            </a:r>
            <a:endParaRPr/>
          </a:p>
          <a:p>
            <a:pPr indent="-342900" lvl="1" marL="64008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b = a * 4.5</a:t>
            </a:r>
            <a:endParaRPr/>
          </a:p>
          <a:p>
            <a:pPr indent="-342900" lvl="1" marL="64008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 = (a+b)/2.5</a:t>
            </a:r>
            <a:endParaRPr/>
          </a:p>
          <a:p>
            <a:pPr indent="-342900" lvl="1" marL="64008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 = 'Hello World'</a:t>
            </a:r>
            <a:endParaRPr/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032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52" name="Google Shape;752;p79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79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80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變數的命名規則</a:t>
            </a:r>
            <a:endParaRPr/>
          </a:p>
        </p:txBody>
      </p:sp>
      <p:sp>
        <p:nvSpPr>
          <p:cNvPr id="759" name="Google Shape;759;p80"/>
          <p:cNvSpPr txBox="1"/>
          <p:nvPr>
            <p:ph idx="1" type="body"/>
          </p:nvPr>
        </p:nvSpPr>
        <p:spPr>
          <a:xfrm>
            <a:off x="360000" y="1440000"/>
            <a:ext cx="7859713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變數的名稱屬於識別字的一種，其命名規則如下：</a:t>
            </a:r>
            <a:endParaRPr/>
          </a:p>
          <a:p>
            <a:pPr indent="-342900" lvl="1" marL="64008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第一個字元可以是英文字母、底線 (_) 或中文，其它字元可以是英文字母、底線 (_)、數字或中文，英文字母有大小寫之分。</a:t>
            </a:r>
            <a:endParaRPr/>
          </a:p>
          <a:p>
            <a:pPr indent="-342900" lvl="1" marL="64008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不能使用關鍵字，以及內建常數、內建函式、內建類別等的名稱。</a:t>
            </a:r>
            <a:endParaRPr/>
          </a:p>
          <a:p>
            <a:pPr indent="-342900" lvl="1" marL="64008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建議使用有意義的英文單字和「字中大寫」來命名，也就是以小寫字母開頭，之後每換一個單字就以大寫開頭，例如userPhoneNumber。</a:t>
            </a:r>
            <a:endParaRPr/>
          </a:p>
          <a:p>
            <a:pPr indent="-342900" lvl="1" marL="64008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對於經常使用的名稱可以使用合理的簡寫，例如以XML代替eXtensible Markup Language，例如下例：</a:t>
            </a:r>
            <a:endParaRPr/>
          </a:p>
          <a:p>
            <a:pPr indent="-55879" lvl="0" marL="182880" marR="0" rtl="0" algn="just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43179" lvl="0" marL="18288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60" name="Google Shape;760;p80"/>
          <p:cNvSpPr txBox="1"/>
          <p:nvPr/>
        </p:nvSpPr>
        <p:spPr>
          <a:xfrm>
            <a:off x="1835696" y="4509120"/>
            <a:ext cx="4751388" cy="1944216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studentID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_studentID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studentName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student_name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myCar1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80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80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81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變數的命名規則</a:t>
            </a:r>
            <a:endParaRPr/>
          </a:p>
        </p:txBody>
      </p:sp>
      <p:sp>
        <p:nvSpPr>
          <p:cNvPr id="768" name="Google Shape;768;p81"/>
          <p:cNvSpPr txBox="1"/>
          <p:nvPr>
            <p:ph idx="1" type="body"/>
          </p:nvPr>
        </p:nvSpPr>
        <p:spPr>
          <a:xfrm>
            <a:off x="360000" y="1440000"/>
            <a:ext cx="7859713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在多數Python整合開發環境(IDE)中，都會以特殊顏色顯示關鍵字。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底下是不合法的變數名稱。</a:t>
            </a:r>
            <a:endParaRPr/>
          </a:p>
          <a:p>
            <a:pPr indent="-55879" lvl="0" marL="182880" marR="0" rtl="0" algn="just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43179" lvl="0" marL="18288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69" name="Google Shape;769;p81"/>
          <p:cNvSpPr txBox="1"/>
          <p:nvPr/>
        </p:nvSpPr>
        <p:spPr>
          <a:xfrm>
            <a:off x="1043608" y="2492896"/>
            <a:ext cx="5256584" cy="2088232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class			# 不能使用關鍵字</a:t>
            </a:r>
            <a:endParaRPr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customer@ID		# 不能使用特殊符號@</a:t>
            </a:r>
            <a:endParaRPr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7eleven			# 不能以數字開頭</a:t>
            </a:r>
            <a:endParaRPr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!myName		# 不能使用特殊符號 !</a:t>
            </a:r>
            <a:endParaRPr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my	Name		# 不能包含空白</a:t>
            </a:r>
            <a:endParaRPr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81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81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/>
        </p:nvSpPr>
        <p:spPr>
          <a:xfrm>
            <a:off x="360000" y="1440000"/>
            <a:ext cx="7956416" cy="44319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Python 是開放源碼 (Open source)。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Python 是動態語言 ，執行時期才確定資料型別。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Python 是跨平台語言，可在 Windows/Mac/Unix/Linux 等眾多作業系統上執行。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Python 與Java 一樣屬於強型別語言 ，不同的資料型別須透過型別轉換才能混合運算。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Python 不是格式自由的語言。它採用強制縮排定義程式區塊，以換行表示敘述結束。 縮排是語法的一部分，違反縮排規則將無法執行。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Python 屬於物件導向的語言，不論資料、字串、函式、模組全部都是物件；支援多重繼承、多型、過載、衍生、與泛型等；同時也有例外處理機制，具備垃圾回收功能以及自動管理記憶體之使用。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44" name="Google Shape;144;p19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Python 語言的特色</a:t>
            </a:r>
            <a:endParaRPr/>
          </a:p>
        </p:txBody>
      </p:sp>
      <p:sp>
        <p:nvSpPr>
          <p:cNvPr id="145" name="Google Shape;145;p19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9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82"/>
          <p:cNvSpPr/>
          <p:nvPr/>
        </p:nvSpPr>
        <p:spPr>
          <a:xfrm>
            <a:off x="2267744" y="2509315"/>
            <a:ext cx="3772535" cy="569595"/>
          </a:xfrm>
          <a:custGeom>
            <a:rect b="b" l="l" r="r" t="t"/>
            <a:pathLst>
              <a:path extrusionOk="0" h="569595" w="3772535">
                <a:moveTo>
                  <a:pt x="0" y="569302"/>
                </a:moveTo>
                <a:lnTo>
                  <a:pt x="3772409" y="569302"/>
                </a:lnTo>
                <a:lnTo>
                  <a:pt x="3772409" y="0"/>
                </a:lnTo>
                <a:lnTo>
                  <a:pt x="0" y="0"/>
                </a:lnTo>
                <a:lnTo>
                  <a:pt x="0" y="569302"/>
                </a:lnTo>
                <a:close/>
              </a:path>
            </a:pathLst>
          </a:custGeom>
          <a:solidFill>
            <a:srgbClr val="4F81B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left value </a:t>
            </a:r>
            <a:r>
              <a:rPr b="1" lang="en-US" sz="1800">
                <a:solidFill>
                  <a:srgbClr val="FFC000"/>
                </a:solidFill>
                <a:latin typeface="Arimo"/>
                <a:ea typeface="Arimo"/>
                <a:cs typeface="Arimo"/>
                <a:sym typeface="Arimo"/>
              </a:rPr>
              <a:t>= </a:t>
            </a:r>
            <a:r>
              <a:rPr b="1"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right value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77" name="Google Shape;777;p82"/>
          <p:cNvSpPr/>
          <p:nvPr/>
        </p:nvSpPr>
        <p:spPr>
          <a:xfrm>
            <a:off x="2267744" y="2509315"/>
            <a:ext cx="3772535" cy="569595"/>
          </a:xfrm>
          <a:custGeom>
            <a:rect b="b" l="l" r="r" t="t"/>
            <a:pathLst>
              <a:path extrusionOk="0" h="569595" w="3772535">
                <a:moveTo>
                  <a:pt x="0" y="569302"/>
                </a:moveTo>
                <a:lnTo>
                  <a:pt x="3772412" y="569302"/>
                </a:lnTo>
                <a:lnTo>
                  <a:pt x="3772412" y="0"/>
                </a:lnTo>
                <a:lnTo>
                  <a:pt x="0" y="0"/>
                </a:lnTo>
                <a:lnTo>
                  <a:pt x="0" y="569302"/>
                </a:lnTo>
                <a:close/>
              </a:path>
            </a:pathLst>
          </a:custGeom>
          <a:noFill/>
          <a:ln cap="flat" cmpd="sng" w="25400">
            <a:solidFill>
              <a:srgbClr val="385D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82"/>
          <p:cNvSpPr txBox="1"/>
          <p:nvPr/>
        </p:nvSpPr>
        <p:spPr>
          <a:xfrm>
            <a:off x="450272" y="3861048"/>
            <a:ext cx="8244448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9" name="Google Shape;779;p82"/>
          <p:cNvSpPr/>
          <p:nvPr/>
        </p:nvSpPr>
        <p:spPr>
          <a:xfrm>
            <a:off x="3408536" y="3105668"/>
            <a:ext cx="715645" cy="405130"/>
          </a:xfrm>
          <a:custGeom>
            <a:rect b="b" l="l" r="r" t="t"/>
            <a:pathLst>
              <a:path extrusionOk="0" h="405129" w="715644">
                <a:moveTo>
                  <a:pt x="135000" y="0"/>
                </a:moveTo>
                <a:lnTo>
                  <a:pt x="0" y="0"/>
                </a:lnTo>
                <a:lnTo>
                  <a:pt x="14033" y="38074"/>
                </a:lnTo>
                <a:lnTo>
                  <a:pt x="31242" y="74764"/>
                </a:lnTo>
                <a:lnTo>
                  <a:pt x="51473" y="109969"/>
                </a:lnTo>
                <a:lnTo>
                  <a:pt x="74574" y="143624"/>
                </a:lnTo>
                <a:lnTo>
                  <a:pt x="100393" y="175628"/>
                </a:lnTo>
                <a:lnTo>
                  <a:pt x="128803" y="205905"/>
                </a:lnTo>
                <a:lnTo>
                  <a:pt x="159651" y="234378"/>
                </a:lnTo>
                <a:lnTo>
                  <a:pt x="192786" y="260972"/>
                </a:lnTo>
                <a:lnTo>
                  <a:pt x="228053" y="285584"/>
                </a:lnTo>
                <a:lnTo>
                  <a:pt x="265315" y="308127"/>
                </a:lnTo>
                <a:lnTo>
                  <a:pt x="304419" y="328549"/>
                </a:lnTo>
                <a:lnTo>
                  <a:pt x="345224" y="346735"/>
                </a:lnTo>
                <a:lnTo>
                  <a:pt x="387591" y="362623"/>
                </a:lnTo>
                <a:lnTo>
                  <a:pt x="431342" y="376123"/>
                </a:lnTo>
                <a:lnTo>
                  <a:pt x="476364" y="387159"/>
                </a:lnTo>
                <a:lnTo>
                  <a:pt x="522490" y="395630"/>
                </a:lnTo>
                <a:lnTo>
                  <a:pt x="569569" y="401472"/>
                </a:lnTo>
                <a:lnTo>
                  <a:pt x="617474" y="404583"/>
                </a:lnTo>
                <a:lnTo>
                  <a:pt x="666051" y="404901"/>
                </a:lnTo>
                <a:lnTo>
                  <a:pt x="715137" y="402336"/>
                </a:lnTo>
                <a:lnTo>
                  <a:pt x="673709" y="397878"/>
                </a:lnTo>
                <a:lnTo>
                  <a:pt x="633069" y="391426"/>
                </a:lnTo>
                <a:lnTo>
                  <a:pt x="593318" y="383019"/>
                </a:lnTo>
                <a:lnTo>
                  <a:pt x="554532" y="372732"/>
                </a:lnTo>
                <a:lnTo>
                  <a:pt x="516801" y="360616"/>
                </a:lnTo>
                <a:lnTo>
                  <a:pt x="480199" y="346735"/>
                </a:lnTo>
                <a:lnTo>
                  <a:pt x="444817" y="331139"/>
                </a:lnTo>
                <a:lnTo>
                  <a:pt x="410743" y="313893"/>
                </a:lnTo>
                <a:lnTo>
                  <a:pt x="346862" y="274701"/>
                </a:lnTo>
                <a:lnTo>
                  <a:pt x="289242" y="229628"/>
                </a:lnTo>
                <a:lnTo>
                  <a:pt x="238556" y="179133"/>
                </a:lnTo>
                <a:lnTo>
                  <a:pt x="195503" y="123723"/>
                </a:lnTo>
                <a:lnTo>
                  <a:pt x="160756" y="63855"/>
                </a:lnTo>
                <a:lnTo>
                  <a:pt x="146710" y="32397"/>
                </a:lnTo>
                <a:lnTo>
                  <a:pt x="135000" y="0"/>
                </a:lnTo>
                <a:close/>
              </a:path>
            </a:pathLst>
          </a:custGeom>
          <a:solidFill>
            <a:srgbClr val="F7954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82"/>
          <p:cNvSpPr/>
          <p:nvPr/>
        </p:nvSpPr>
        <p:spPr>
          <a:xfrm>
            <a:off x="3341099" y="2970667"/>
            <a:ext cx="270510" cy="135255"/>
          </a:xfrm>
          <a:custGeom>
            <a:rect b="b" l="l" r="r" t="t"/>
            <a:pathLst>
              <a:path extrusionOk="0" h="135254" w="270510">
                <a:moveTo>
                  <a:pt x="113792" y="0"/>
                </a:moveTo>
                <a:lnTo>
                  <a:pt x="0" y="135000"/>
                </a:lnTo>
                <a:lnTo>
                  <a:pt x="270002" y="135000"/>
                </a:lnTo>
                <a:lnTo>
                  <a:pt x="113792" y="0"/>
                </a:lnTo>
                <a:close/>
              </a:path>
            </a:pathLst>
          </a:custGeom>
          <a:solidFill>
            <a:srgbClr val="F7954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82"/>
          <p:cNvSpPr/>
          <p:nvPr/>
        </p:nvSpPr>
        <p:spPr>
          <a:xfrm>
            <a:off x="4056108" y="2970667"/>
            <a:ext cx="803910" cy="540385"/>
          </a:xfrm>
          <a:custGeom>
            <a:rect b="b" l="l" r="r" t="t"/>
            <a:pathLst>
              <a:path extrusionOk="0" h="540385" w="803910">
                <a:moveTo>
                  <a:pt x="803783" y="0"/>
                </a:moveTo>
                <a:lnTo>
                  <a:pt x="668781" y="0"/>
                </a:lnTo>
                <a:lnTo>
                  <a:pt x="666559" y="44297"/>
                </a:lnTo>
                <a:lnTo>
                  <a:pt x="660018" y="87617"/>
                </a:lnTo>
                <a:lnTo>
                  <a:pt x="649338" y="129806"/>
                </a:lnTo>
                <a:lnTo>
                  <a:pt x="634682" y="170726"/>
                </a:lnTo>
                <a:lnTo>
                  <a:pt x="616216" y="210248"/>
                </a:lnTo>
                <a:lnTo>
                  <a:pt x="594118" y="248221"/>
                </a:lnTo>
                <a:lnTo>
                  <a:pt x="568566" y="284530"/>
                </a:lnTo>
                <a:lnTo>
                  <a:pt x="539737" y="318998"/>
                </a:lnTo>
                <a:lnTo>
                  <a:pt x="507784" y="351523"/>
                </a:lnTo>
                <a:lnTo>
                  <a:pt x="472884" y="381939"/>
                </a:lnTo>
                <a:lnTo>
                  <a:pt x="435216" y="410121"/>
                </a:lnTo>
                <a:lnTo>
                  <a:pt x="394957" y="435914"/>
                </a:lnTo>
                <a:lnTo>
                  <a:pt x="352272" y="459206"/>
                </a:lnTo>
                <a:lnTo>
                  <a:pt x="307327" y="479844"/>
                </a:lnTo>
                <a:lnTo>
                  <a:pt x="260299" y="497687"/>
                </a:lnTo>
                <a:lnTo>
                  <a:pt x="211366" y="512597"/>
                </a:lnTo>
                <a:lnTo>
                  <a:pt x="160705" y="524433"/>
                </a:lnTo>
                <a:lnTo>
                  <a:pt x="108470" y="533057"/>
                </a:lnTo>
                <a:lnTo>
                  <a:pt x="54838" y="538340"/>
                </a:lnTo>
                <a:lnTo>
                  <a:pt x="0" y="540131"/>
                </a:lnTo>
                <a:lnTo>
                  <a:pt x="135000" y="540131"/>
                </a:lnTo>
                <a:lnTo>
                  <a:pt x="189864" y="538340"/>
                </a:lnTo>
                <a:lnTo>
                  <a:pt x="243497" y="533057"/>
                </a:lnTo>
                <a:lnTo>
                  <a:pt x="295744" y="524433"/>
                </a:lnTo>
                <a:lnTo>
                  <a:pt x="346417" y="512597"/>
                </a:lnTo>
                <a:lnTo>
                  <a:pt x="395350" y="497687"/>
                </a:lnTo>
                <a:lnTo>
                  <a:pt x="442379" y="479844"/>
                </a:lnTo>
                <a:lnTo>
                  <a:pt x="487324" y="459206"/>
                </a:lnTo>
                <a:lnTo>
                  <a:pt x="530009" y="435914"/>
                </a:lnTo>
                <a:lnTo>
                  <a:pt x="570268" y="410121"/>
                </a:lnTo>
                <a:lnTo>
                  <a:pt x="607936" y="381939"/>
                </a:lnTo>
                <a:lnTo>
                  <a:pt x="642823" y="351523"/>
                </a:lnTo>
                <a:lnTo>
                  <a:pt x="674763" y="318998"/>
                </a:lnTo>
                <a:lnTo>
                  <a:pt x="703605" y="284530"/>
                </a:lnTo>
                <a:lnTo>
                  <a:pt x="729145" y="248221"/>
                </a:lnTo>
                <a:lnTo>
                  <a:pt x="751230" y="210248"/>
                </a:lnTo>
                <a:lnTo>
                  <a:pt x="769696" y="170726"/>
                </a:lnTo>
                <a:lnTo>
                  <a:pt x="784351" y="129806"/>
                </a:lnTo>
                <a:lnTo>
                  <a:pt x="795032" y="87617"/>
                </a:lnTo>
                <a:lnTo>
                  <a:pt x="801560" y="44297"/>
                </a:lnTo>
                <a:lnTo>
                  <a:pt x="803783" y="0"/>
                </a:lnTo>
                <a:close/>
              </a:path>
            </a:pathLst>
          </a:custGeom>
          <a:solidFill>
            <a:srgbClr val="C679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82"/>
          <p:cNvSpPr/>
          <p:nvPr/>
        </p:nvSpPr>
        <p:spPr>
          <a:xfrm>
            <a:off x="3341099" y="2970667"/>
            <a:ext cx="1518920" cy="540385"/>
          </a:xfrm>
          <a:custGeom>
            <a:rect b="b" l="l" r="r" t="t"/>
            <a:pathLst>
              <a:path extrusionOk="0" h="540385" w="1518920">
                <a:moveTo>
                  <a:pt x="782574" y="537337"/>
                </a:moveTo>
                <a:lnTo>
                  <a:pt x="741146" y="532885"/>
                </a:lnTo>
                <a:lnTo>
                  <a:pt x="700513" y="526428"/>
                </a:lnTo>
                <a:lnTo>
                  <a:pt x="660760" y="518024"/>
                </a:lnTo>
                <a:lnTo>
                  <a:pt x="621972" y="507734"/>
                </a:lnTo>
                <a:lnTo>
                  <a:pt x="584235" y="495617"/>
                </a:lnTo>
                <a:lnTo>
                  <a:pt x="547634" y="481732"/>
                </a:lnTo>
                <a:lnTo>
                  <a:pt x="512255" y="466138"/>
                </a:lnTo>
                <a:lnTo>
                  <a:pt x="478184" y="448896"/>
                </a:lnTo>
                <a:lnTo>
                  <a:pt x="414305" y="409701"/>
                </a:lnTo>
                <a:lnTo>
                  <a:pt x="356683" y="364625"/>
                </a:lnTo>
                <a:lnTo>
                  <a:pt x="306000" y="314141"/>
                </a:lnTo>
                <a:lnTo>
                  <a:pt x="262942" y="258725"/>
                </a:lnTo>
                <a:lnTo>
                  <a:pt x="228193" y="198853"/>
                </a:lnTo>
                <a:lnTo>
                  <a:pt x="202437" y="135000"/>
                </a:lnTo>
                <a:lnTo>
                  <a:pt x="270002" y="135000"/>
                </a:lnTo>
                <a:lnTo>
                  <a:pt x="113792" y="0"/>
                </a:lnTo>
                <a:lnTo>
                  <a:pt x="0" y="135000"/>
                </a:lnTo>
                <a:lnTo>
                  <a:pt x="67437" y="135000"/>
                </a:lnTo>
                <a:lnTo>
                  <a:pt x="80292" y="170225"/>
                </a:lnTo>
                <a:lnTo>
                  <a:pt x="114097" y="237156"/>
                </a:lnTo>
                <a:lnTo>
                  <a:pt x="157940" y="298922"/>
                </a:lnTo>
                <a:lnTo>
                  <a:pt x="183341" y="327690"/>
                </a:lnTo>
                <a:lnTo>
                  <a:pt x="210911" y="354953"/>
                </a:lnTo>
                <a:lnTo>
                  <a:pt x="240536" y="380641"/>
                </a:lnTo>
                <a:lnTo>
                  <a:pt x="272103" y="404682"/>
                </a:lnTo>
                <a:lnTo>
                  <a:pt x="305498" y="427005"/>
                </a:lnTo>
                <a:lnTo>
                  <a:pt x="340607" y="447540"/>
                </a:lnTo>
                <a:lnTo>
                  <a:pt x="377318" y="466214"/>
                </a:lnTo>
                <a:lnTo>
                  <a:pt x="415515" y="482958"/>
                </a:lnTo>
                <a:lnTo>
                  <a:pt x="455087" y="497700"/>
                </a:lnTo>
                <a:lnTo>
                  <a:pt x="495919" y="510369"/>
                </a:lnTo>
                <a:lnTo>
                  <a:pt x="537897" y="520894"/>
                </a:lnTo>
                <a:lnTo>
                  <a:pt x="580909" y="529203"/>
                </a:lnTo>
                <a:lnTo>
                  <a:pt x="624841" y="535227"/>
                </a:lnTo>
                <a:lnTo>
                  <a:pt x="669579" y="538893"/>
                </a:lnTo>
                <a:lnTo>
                  <a:pt x="715010" y="540131"/>
                </a:lnTo>
                <a:lnTo>
                  <a:pt x="850011" y="540131"/>
                </a:lnTo>
                <a:lnTo>
                  <a:pt x="904873" y="538340"/>
                </a:lnTo>
                <a:lnTo>
                  <a:pt x="958511" y="533062"/>
                </a:lnTo>
                <a:lnTo>
                  <a:pt x="1010750" y="524434"/>
                </a:lnTo>
                <a:lnTo>
                  <a:pt x="1061430" y="512596"/>
                </a:lnTo>
                <a:lnTo>
                  <a:pt x="1110370" y="497687"/>
                </a:lnTo>
                <a:lnTo>
                  <a:pt x="1157390" y="479845"/>
                </a:lnTo>
                <a:lnTo>
                  <a:pt x="1202330" y="459210"/>
                </a:lnTo>
                <a:lnTo>
                  <a:pt x="1245020" y="435921"/>
                </a:lnTo>
                <a:lnTo>
                  <a:pt x="1285280" y="410117"/>
                </a:lnTo>
                <a:lnTo>
                  <a:pt x="1322940" y="381936"/>
                </a:lnTo>
                <a:lnTo>
                  <a:pt x="1357830" y="351518"/>
                </a:lnTo>
                <a:lnTo>
                  <a:pt x="1389780" y="319001"/>
                </a:lnTo>
                <a:lnTo>
                  <a:pt x="1418610" y="284525"/>
                </a:lnTo>
                <a:lnTo>
                  <a:pt x="1444160" y="248228"/>
                </a:lnTo>
                <a:lnTo>
                  <a:pt x="1466250" y="210250"/>
                </a:lnTo>
                <a:lnTo>
                  <a:pt x="1484710" y="170729"/>
                </a:lnTo>
                <a:lnTo>
                  <a:pt x="1499360" y="129805"/>
                </a:lnTo>
                <a:lnTo>
                  <a:pt x="1510040" y="87616"/>
                </a:lnTo>
                <a:lnTo>
                  <a:pt x="1516580" y="44301"/>
                </a:lnTo>
                <a:lnTo>
                  <a:pt x="1518790" y="0"/>
                </a:lnTo>
                <a:lnTo>
                  <a:pt x="1383790" y="0"/>
                </a:lnTo>
                <a:lnTo>
                  <a:pt x="1381570" y="44301"/>
                </a:lnTo>
                <a:lnTo>
                  <a:pt x="1375040" y="87616"/>
                </a:lnTo>
                <a:lnTo>
                  <a:pt x="1364350" y="129805"/>
                </a:lnTo>
                <a:lnTo>
                  <a:pt x="1349690" y="170729"/>
                </a:lnTo>
                <a:lnTo>
                  <a:pt x="1331230" y="210250"/>
                </a:lnTo>
                <a:lnTo>
                  <a:pt x="1309130" y="248228"/>
                </a:lnTo>
                <a:lnTo>
                  <a:pt x="1283580" y="284525"/>
                </a:lnTo>
                <a:lnTo>
                  <a:pt x="1254740" y="319001"/>
                </a:lnTo>
                <a:lnTo>
                  <a:pt x="1222790" y="351518"/>
                </a:lnTo>
                <a:lnTo>
                  <a:pt x="1187890" y="381936"/>
                </a:lnTo>
                <a:lnTo>
                  <a:pt x="1150230" y="410117"/>
                </a:lnTo>
                <a:lnTo>
                  <a:pt x="1109970" y="435921"/>
                </a:lnTo>
                <a:lnTo>
                  <a:pt x="1067280" y="459210"/>
                </a:lnTo>
                <a:lnTo>
                  <a:pt x="1022340" y="479845"/>
                </a:lnTo>
                <a:lnTo>
                  <a:pt x="975312" y="497687"/>
                </a:lnTo>
                <a:lnTo>
                  <a:pt x="926380" y="512596"/>
                </a:lnTo>
                <a:lnTo>
                  <a:pt x="875712" y="524434"/>
                </a:lnTo>
                <a:lnTo>
                  <a:pt x="823479" y="533062"/>
                </a:lnTo>
                <a:lnTo>
                  <a:pt x="769854" y="538340"/>
                </a:lnTo>
                <a:lnTo>
                  <a:pt x="715010" y="540131"/>
                </a:lnTo>
              </a:path>
            </a:pathLst>
          </a:custGeom>
          <a:noFill/>
          <a:ln cap="flat" cmpd="sng" w="25400">
            <a:solidFill>
              <a:srgbClr val="B66C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82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變數的指派方式 - 賦值運算</a:t>
            </a:r>
            <a:endParaRPr/>
          </a:p>
        </p:txBody>
      </p:sp>
      <p:sp>
        <p:nvSpPr>
          <p:cNvPr id="784" name="Google Shape;784;p82"/>
          <p:cNvSpPr txBox="1"/>
          <p:nvPr>
            <p:ph idx="1" type="body"/>
          </p:nvPr>
        </p:nvSpPr>
        <p:spPr>
          <a:xfrm>
            <a:off x="360000" y="1440000"/>
            <a:ext cx="8172440" cy="36451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「=」稱為「指定運算子」，是最常使用的運算子，也是賦值運算的運算子。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「=」代表將右邊運算的結果(右值)賦予(存到)左邊(左值) ，跟一般在數學上「相等」意義是不同的。</a:t>
            </a:r>
            <a:endParaRPr/>
          </a:p>
          <a:p>
            <a:pPr indent="-55879" lvl="0" marL="182880" marR="0" rtl="0" algn="just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43179" lvl="0" marL="18288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85" name="Google Shape;785;p82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82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83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變數的指派方式 - 賦值運算</a:t>
            </a:r>
            <a:endParaRPr/>
          </a:p>
        </p:txBody>
      </p:sp>
      <p:sp>
        <p:nvSpPr>
          <p:cNvPr id="792" name="Google Shape;792;p83"/>
          <p:cNvSpPr txBox="1"/>
          <p:nvPr>
            <p:ph idx="1" type="body"/>
          </p:nvPr>
        </p:nvSpPr>
        <p:spPr>
          <a:xfrm>
            <a:off x="360000" y="1440000"/>
            <a:ext cx="7859713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Python 屬於動態型態程式語言，變數在使用之前無須宣告型態。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我們可以使用指定運算子 (</a:t>
            </a:r>
            <a:r>
              <a:rPr b="0" i="0" lang="en-US" sz="1800" u="none" cap="none" strike="noStrik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=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)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(assignment operator)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來指定變數的值，而且是以最近一次指定的值為準，例如：</a:t>
            </a:r>
            <a:endParaRPr/>
          </a:p>
          <a:p>
            <a:pPr indent="-55879" lvl="0" marL="182880" marR="0" rtl="0" algn="just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43179" lvl="0" marL="18288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93" name="Google Shape;793;p83"/>
          <p:cNvSpPr txBox="1"/>
          <p:nvPr/>
        </p:nvSpPr>
        <p:spPr>
          <a:xfrm>
            <a:off x="658450" y="3001257"/>
            <a:ext cx="7561263" cy="3312368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myName = "小丸子"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X = 1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X = X + 1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X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X = Y = Z = 1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 X, Y, Z = 1, 2.5, "Happy"</a:t>
            </a:r>
            <a:endParaRPr/>
          </a:p>
        </p:txBody>
      </p:sp>
      <p:sp>
        <p:nvSpPr>
          <p:cNvPr id="794" name="Google Shape;794;p83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83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84"/>
          <p:cNvSpPr txBox="1"/>
          <p:nvPr>
            <p:ph idx="1" type="body"/>
          </p:nvPr>
        </p:nvSpPr>
        <p:spPr>
          <a:xfrm>
            <a:off x="360000" y="1440000"/>
            <a:ext cx="8244448" cy="1844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Python 對於變數不用宣告型態，但仍須設定變數的值，否則會發生錯誤。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以下例子中，我們尚未設定變數Y就要使用，導致名稱錯誤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(NameError)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。</a:t>
            </a:r>
            <a:endParaRPr/>
          </a:p>
          <a:p>
            <a:pPr indent="-43179" lvl="0" marL="18288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801" name="Google Shape;801;p84"/>
          <p:cNvPicPr preferRelativeResize="0"/>
          <p:nvPr/>
        </p:nvPicPr>
        <p:blipFill rotWithShape="1">
          <a:blip r:embed="rId3">
            <a:alphaModFix/>
          </a:blip>
          <a:srcRect b="61946" l="1571" r="48882" t="18320"/>
          <a:stretch/>
        </p:blipFill>
        <p:spPr>
          <a:xfrm>
            <a:off x="219035" y="3429000"/>
            <a:ext cx="8096330" cy="2110101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84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變數的指派方式 - 賦值運算</a:t>
            </a:r>
            <a:endParaRPr/>
          </a:p>
        </p:txBody>
      </p:sp>
      <p:sp>
        <p:nvSpPr>
          <p:cNvPr id="803" name="Google Shape;803;p84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84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85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變數的刪除</a:t>
            </a:r>
            <a:endParaRPr/>
          </a:p>
        </p:txBody>
      </p:sp>
      <p:pic>
        <p:nvPicPr>
          <p:cNvPr id="810" name="Google Shape;810;p85"/>
          <p:cNvPicPr preferRelativeResize="0"/>
          <p:nvPr/>
        </p:nvPicPr>
        <p:blipFill rotWithShape="1">
          <a:blip r:embed="rId3">
            <a:alphaModFix/>
          </a:blip>
          <a:srcRect b="34729" l="44488" r="49159" t="41179"/>
          <a:stretch/>
        </p:blipFill>
        <p:spPr>
          <a:xfrm>
            <a:off x="950818" y="1959142"/>
            <a:ext cx="1640638" cy="3888432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85"/>
          <p:cNvSpPr txBox="1"/>
          <p:nvPr>
            <p:ph idx="1" type="body"/>
          </p:nvPr>
        </p:nvSpPr>
        <p:spPr>
          <a:xfrm>
            <a:off x="360000" y="1440001"/>
            <a:ext cx="8244448" cy="980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刪除變數： del 變數</a:t>
            </a:r>
            <a:endParaRPr/>
          </a:p>
          <a:p>
            <a:pPr indent="-43179" lvl="0" marL="18288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812" name="Google Shape;812;p85"/>
          <p:cNvPicPr preferRelativeResize="0"/>
          <p:nvPr/>
        </p:nvPicPr>
        <p:blipFill rotWithShape="1">
          <a:blip r:embed="rId3">
            <a:alphaModFix/>
          </a:blip>
          <a:srcRect b="7046" l="44488" r="31100" t="65739"/>
          <a:stretch/>
        </p:blipFill>
        <p:spPr>
          <a:xfrm>
            <a:off x="2723371" y="2060848"/>
            <a:ext cx="5469812" cy="3811175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85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85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86"/>
          <p:cNvSpPr txBox="1"/>
          <p:nvPr/>
        </p:nvSpPr>
        <p:spPr>
          <a:xfrm>
            <a:off x="360000" y="1440000"/>
            <a:ext cx="8028424" cy="2769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342900" marR="508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Python的變數是可以更換型態的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1" marL="9144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&gt;&gt;&gt; C=5   → 從5 回推型態是整數 int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1" marL="9144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&gt;&gt;&gt; C='ABC' → 從'ABC' 回推型態是字串str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1" marL="9144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&gt;&gt;&gt; C=8.567 → 從8.567 回推型態是浮點數 float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508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在Python Shell 中可輸入type(變數名稱)知道其型態，輸入變數名稱可看到變數的值。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820" name="Google Shape;820;p86"/>
          <p:cNvSpPr txBox="1"/>
          <p:nvPr/>
        </p:nvSpPr>
        <p:spPr>
          <a:xfrm>
            <a:off x="457200" y="274638"/>
            <a:ext cx="836327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lang="en-US" sz="3600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關於變數</a:t>
            </a:r>
            <a:endParaRPr/>
          </a:p>
        </p:txBody>
      </p:sp>
      <p:pic>
        <p:nvPicPr>
          <p:cNvPr id="821" name="Google Shape;821;p86"/>
          <p:cNvPicPr preferRelativeResize="0"/>
          <p:nvPr/>
        </p:nvPicPr>
        <p:blipFill rotWithShape="1">
          <a:blip r:embed="rId3">
            <a:alphaModFix/>
          </a:blip>
          <a:srcRect b="8001" l="44924" r="36044" t="73639"/>
          <a:stretch/>
        </p:blipFill>
        <p:spPr>
          <a:xfrm>
            <a:off x="2761173" y="3933056"/>
            <a:ext cx="2100251" cy="2448272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86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86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87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常數</a:t>
            </a:r>
            <a:endParaRPr/>
          </a:p>
        </p:txBody>
      </p:sp>
      <p:sp>
        <p:nvSpPr>
          <p:cNvPr id="829" name="Google Shape;829;p87"/>
          <p:cNvSpPr txBox="1"/>
          <p:nvPr>
            <p:ph idx="1" type="body"/>
          </p:nvPr>
        </p:nvSpPr>
        <p:spPr>
          <a:xfrm>
            <a:off x="360000" y="1440000"/>
            <a:ext cx="7859713" cy="53013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常數 (constant) 是一個有意義的名稱，它的值不會隨著程式的執行而改變，同時程式設計人員亦無法變更常數的值。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Python內建的常數不多，常用的有True、False、None。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2" marL="70866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True：bool 型態的 True (真) 值。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2" marL="70866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False：bool型態的 False (假) 值。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2" marL="70866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None：表示空值，若變數的值被設定為None，表示沒有值。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2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使用常數的優點：</a:t>
            </a:r>
            <a:endParaRPr b="1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2" marL="70866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使用適合的名詞來替常數命名，可以提高程式的可讀性。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2" marL="70866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若程式中經常會用到常數，就不必重複輸入其值。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2" marL="70866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若需要變更常數的值 (例如將PI的值 由3.14159變為3.1415926)，只要修改一個地方即可。</a:t>
            </a:r>
            <a:endParaRPr/>
          </a:p>
        </p:txBody>
      </p:sp>
      <p:sp>
        <p:nvSpPr>
          <p:cNvPr id="830" name="Google Shape;830;p87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87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88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常數</a:t>
            </a:r>
            <a:endParaRPr/>
          </a:p>
        </p:txBody>
      </p:sp>
      <p:sp>
        <p:nvSpPr>
          <p:cNvPr id="837" name="Google Shape;837;p88"/>
          <p:cNvSpPr txBox="1"/>
          <p:nvPr>
            <p:ph idx="1" type="body"/>
          </p:nvPr>
        </p:nvSpPr>
        <p:spPr>
          <a:xfrm>
            <a:off x="360000" y="1440000"/>
            <a:ext cx="7859713" cy="53013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Python 並沒有提供定義常數的語法，不過我們可以依慣例使用「全大寫」來替常數命名，以區隔變數。以下為印出半徑為10 的圓面積例子：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838" name="Google Shape;838;p88"/>
          <p:cNvPicPr preferRelativeResize="0"/>
          <p:nvPr/>
        </p:nvPicPr>
        <p:blipFill rotWithShape="1">
          <a:blip r:embed="rId3">
            <a:alphaModFix/>
          </a:blip>
          <a:srcRect b="0" l="0" r="0" t="11672"/>
          <a:stretch/>
        </p:blipFill>
        <p:spPr>
          <a:xfrm>
            <a:off x="1979712" y="4616558"/>
            <a:ext cx="3821370" cy="1966804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88"/>
          <p:cNvSpPr txBox="1"/>
          <p:nvPr/>
        </p:nvSpPr>
        <p:spPr>
          <a:xfrm>
            <a:off x="1458950" y="2564904"/>
            <a:ext cx="5616500" cy="2016224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# 將圓周率PI定義為常數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PI = 3.14159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# 將半徑設定為10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radius = 10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# 印出圓面積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print(PI * radius * radius)</a:t>
            </a:r>
            <a:endParaRPr/>
          </a:p>
        </p:txBody>
      </p:sp>
      <p:sp>
        <p:nvSpPr>
          <p:cNvPr id="840" name="Google Shape;840;p88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88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89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運算子</a:t>
            </a:r>
            <a:endParaRPr/>
          </a:p>
        </p:txBody>
      </p:sp>
      <p:sp>
        <p:nvSpPr>
          <p:cNvPr id="847" name="Google Shape;847;p89"/>
          <p:cNvSpPr txBox="1"/>
          <p:nvPr>
            <p:ph idx="1" type="body"/>
          </p:nvPr>
        </p:nvSpPr>
        <p:spPr>
          <a:xfrm>
            <a:off x="360000" y="1440000"/>
            <a:ext cx="8028424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運算子 (operator)是一種用來進行運算的符號。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運算元 (operand)是運算子進行運算的對象。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運算式(expression) 是會產生值的敘述，也就是運算子與運算元組成的敘述。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例如 6 + 8 是運算式，它所產生的值是14，其中「+」為加法算子，「6」和「8」為運算元。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55879" lvl="0" marL="18288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55879" lvl="0" marL="18288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just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55879" lvl="0" marL="182880" marR="0" rtl="0" algn="just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43179" lvl="0" marL="18288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848" name="Google Shape;848;p89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89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90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運算子</a:t>
            </a:r>
            <a:endParaRPr/>
          </a:p>
        </p:txBody>
      </p:sp>
      <p:sp>
        <p:nvSpPr>
          <p:cNvPr id="855" name="Google Shape;855;p90"/>
          <p:cNvSpPr txBox="1"/>
          <p:nvPr>
            <p:ph idx="1" type="body"/>
          </p:nvPr>
        </p:nvSpPr>
        <p:spPr>
          <a:xfrm>
            <a:off x="360000" y="1440000"/>
            <a:ext cx="8028424" cy="458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Noto Sans Symbols"/>
              <a:buChar char="◆"/>
            </a:pPr>
            <a:r>
              <a:rPr b="0" i="0" lang="en-US" sz="1665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我們依功能將Python的運算子分為下列幾種類型：</a:t>
            </a:r>
            <a:endParaRPr b="0" i="0" sz="1665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1" marL="640080" marR="0" rtl="0" algn="l">
              <a:lnSpc>
                <a:spcPct val="18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480"/>
              <a:buFont typeface="Noto Sans Symbols"/>
              <a:buChar char="➢"/>
            </a:pPr>
            <a:r>
              <a:rPr b="0" i="0" lang="en-US" sz="148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算術運算子 (arithmetic operator)：+、-、*、/ 等</a:t>
            </a:r>
            <a:endParaRPr b="0" i="0" sz="148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1" marL="640080" marR="0" rtl="0" algn="l">
              <a:lnSpc>
                <a:spcPct val="18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480"/>
              <a:buFont typeface="Noto Sans Symbols"/>
              <a:buChar char="➢"/>
            </a:pPr>
            <a:r>
              <a:rPr b="0" i="0" lang="en-US" sz="148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移位運算子 (shifting operator)：&lt;&lt;、&gt;&gt;</a:t>
            </a:r>
            <a:endParaRPr/>
          </a:p>
          <a:p>
            <a:pPr indent="-342900" lvl="1" marL="640080" marR="0" rtl="0" algn="l">
              <a:lnSpc>
                <a:spcPct val="18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480"/>
              <a:buFont typeface="Noto Sans Symbols"/>
              <a:buChar char="➢"/>
            </a:pPr>
            <a:r>
              <a:rPr b="0" i="0" lang="en-US" sz="148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位元運算子 (bitwise operator)： ~、&amp;、|、^</a:t>
            </a:r>
            <a:endParaRPr/>
          </a:p>
          <a:p>
            <a:pPr indent="-342900" lvl="1" marL="640080" marR="0" rtl="0" algn="l">
              <a:lnSpc>
                <a:spcPct val="18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480"/>
              <a:buFont typeface="Noto Sans Symbols"/>
              <a:buChar char="➢"/>
            </a:pPr>
            <a:r>
              <a:rPr b="0" i="0" lang="en-US" sz="148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比較運算子 (comparison operator)： &gt;、&lt;、&gt;=、&lt;=、++、!+</a:t>
            </a:r>
            <a:endParaRPr/>
          </a:p>
          <a:p>
            <a:pPr indent="-342900" lvl="1" marL="640080" marR="0" rtl="0" algn="l">
              <a:lnSpc>
                <a:spcPct val="18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480"/>
              <a:buFont typeface="Noto Sans Symbols"/>
              <a:buChar char="➢"/>
            </a:pPr>
            <a:r>
              <a:rPr b="0" i="0" lang="en-US" sz="148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邏輯運算子 (logical operator)： and、or、not</a:t>
            </a:r>
            <a:endParaRPr/>
          </a:p>
          <a:p>
            <a:pPr indent="-342900" lvl="1" marL="640080" marR="0" rtl="0" algn="l">
              <a:lnSpc>
                <a:spcPct val="18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480"/>
              <a:buFont typeface="Noto Sans Symbols"/>
              <a:buChar char="➢"/>
            </a:pPr>
            <a:r>
              <a:rPr b="0" i="0" lang="en-US" sz="148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指派運算子 (assignment operator)： +=、-=、*=、/= 、&gt;&gt;=、%= 等</a:t>
            </a:r>
            <a:endParaRPr b="0" i="0" sz="148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1" marL="640080" marR="0" rtl="0" algn="l">
              <a:lnSpc>
                <a:spcPct val="18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480"/>
              <a:buFont typeface="Noto Sans Symbols"/>
              <a:buChar char="➢"/>
            </a:pPr>
            <a:r>
              <a:rPr b="0" i="0" lang="en-US" sz="148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其它特殊符號 (  ) 、[  ]、{  } 、，、； 、：等</a:t>
            </a:r>
            <a:endParaRPr b="0" i="0" sz="148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48920" lvl="1" marL="640080" marR="0" rtl="0" algn="l">
              <a:lnSpc>
                <a:spcPct val="18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80"/>
              <a:buFont typeface="Noto Sans Symbols"/>
              <a:buNone/>
            </a:pPr>
            <a:r>
              <a:t/>
            </a:r>
            <a:endParaRPr b="0" i="0" sz="148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856" name="Google Shape;856;p90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90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91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算術運算子</a:t>
            </a:r>
            <a:endParaRPr/>
          </a:p>
        </p:txBody>
      </p:sp>
      <p:sp>
        <p:nvSpPr>
          <p:cNvPr id="863" name="Google Shape;863;p91"/>
          <p:cNvSpPr txBox="1"/>
          <p:nvPr>
            <p:ph idx="1" type="body"/>
          </p:nvPr>
        </p:nvSpPr>
        <p:spPr>
          <a:xfrm>
            <a:off x="360000" y="1440000"/>
            <a:ext cx="3538538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+ (加法)：a + b，例如：</a:t>
            </a:r>
            <a:endParaRPr/>
          </a:p>
          <a:p>
            <a:pPr indent="-55879" lvl="0" marL="18288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55879" lvl="0" marL="18288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- (減法)：a - b，例如：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 </a:t>
            </a:r>
            <a:endParaRPr b="0" i="0" sz="20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* (乘法)：a * b，例如：</a:t>
            </a:r>
            <a:endParaRPr/>
          </a:p>
          <a:p>
            <a:pPr indent="0" lvl="0" marL="0" marR="0" rtl="0" algn="just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55879" lvl="0" marL="182880" marR="0" rtl="0" algn="just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43179" lvl="0" marL="18288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864" name="Google Shape;864;p91"/>
          <p:cNvSpPr txBox="1"/>
          <p:nvPr/>
        </p:nvSpPr>
        <p:spPr>
          <a:xfrm>
            <a:off x="633831" y="2016266"/>
            <a:ext cx="2498009" cy="1052693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7 + 8</a:t>
            </a:r>
            <a:endParaRPr/>
          </a:p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15</a:t>
            </a:r>
            <a:endParaRPr/>
          </a:p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1.234 + 5.678</a:t>
            </a:r>
            <a:endParaRPr/>
          </a:p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6.912</a:t>
            </a:r>
            <a:endParaRPr/>
          </a:p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91"/>
          <p:cNvSpPr txBox="1"/>
          <p:nvPr/>
        </p:nvSpPr>
        <p:spPr>
          <a:xfrm>
            <a:off x="3898538" y="1440000"/>
            <a:ext cx="3769806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/ (浮點數除法)：a / b，例如：</a:t>
            </a:r>
            <a:endParaRPr/>
          </a:p>
          <a:p>
            <a:pPr indent="-185420" lvl="0" marL="27432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5420" lvl="0" marL="27432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// (整數除法)：a // b，例如：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% (餘數)：a % b，例如：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** (指數)：a ** b，例如：</a:t>
            </a:r>
            <a:endParaRPr/>
          </a:p>
          <a:p>
            <a:pPr indent="0" lvl="0" marL="0" marR="0" rtl="0" algn="just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5420" lvl="0" marL="274320" marR="0" rtl="0" algn="just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7640" lvl="0" marL="27432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91"/>
          <p:cNvSpPr txBox="1"/>
          <p:nvPr/>
        </p:nvSpPr>
        <p:spPr>
          <a:xfrm>
            <a:off x="4355975" y="2016266"/>
            <a:ext cx="2141392" cy="56857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7 / 3</a:t>
            </a:r>
            <a:endParaRPr/>
          </a:p>
          <a:p>
            <a:pPr indent="63500" lvl="0" marL="0" marR="0" rtl="0" algn="l">
              <a:lnSpc>
                <a:spcPct val="9375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2.3333333333333335</a:t>
            </a:r>
            <a:endParaRPr/>
          </a:p>
        </p:txBody>
      </p:sp>
      <p:sp>
        <p:nvSpPr>
          <p:cNvPr id="867" name="Google Shape;867;p91"/>
          <p:cNvSpPr txBox="1"/>
          <p:nvPr/>
        </p:nvSpPr>
        <p:spPr>
          <a:xfrm>
            <a:off x="4361527" y="3177548"/>
            <a:ext cx="2135840" cy="605274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7 // 3</a:t>
            </a:r>
            <a:endParaRPr/>
          </a:p>
          <a:p>
            <a:pPr indent="63500" lvl="0" marL="0" marR="0" rtl="0" algn="l">
              <a:lnSpc>
                <a:spcPct val="9375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  <a:endParaRPr/>
          </a:p>
        </p:txBody>
      </p:sp>
      <p:sp>
        <p:nvSpPr>
          <p:cNvPr id="868" name="Google Shape;868;p91"/>
          <p:cNvSpPr txBox="1"/>
          <p:nvPr/>
        </p:nvSpPr>
        <p:spPr>
          <a:xfrm>
            <a:off x="4361527" y="4293095"/>
            <a:ext cx="2135839" cy="86396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18000">
            <a:noAutofit/>
          </a:bodyPr>
          <a:lstStyle/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26%8</a:t>
            </a:r>
            <a:endParaRPr/>
          </a:p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  <a:endParaRPr/>
          </a:p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12.5 % 5</a:t>
            </a:r>
            <a:endParaRPr/>
          </a:p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2.5</a:t>
            </a:r>
            <a:endParaRPr/>
          </a:p>
        </p:txBody>
      </p:sp>
      <p:sp>
        <p:nvSpPr>
          <p:cNvPr id="869" name="Google Shape;869;p91"/>
          <p:cNvSpPr txBox="1"/>
          <p:nvPr/>
        </p:nvSpPr>
        <p:spPr>
          <a:xfrm>
            <a:off x="4361589" y="5589304"/>
            <a:ext cx="2135777" cy="1030048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9 ** 2</a:t>
            </a:r>
            <a:endParaRPr/>
          </a:p>
          <a:p>
            <a:pPr indent="63500" lvl="0" marL="0" marR="0" rtl="0" algn="l">
              <a:lnSpc>
                <a:spcPct val="9375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81</a:t>
            </a:r>
            <a:endParaRPr/>
          </a:p>
          <a:p>
            <a:pPr indent="63500" lvl="0" marL="0" marR="0" rtl="0" algn="l">
              <a:lnSpc>
                <a:spcPct val="9375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9 **0.5</a:t>
            </a:r>
            <a:endParaRPr/>
          </a:p>
          <a:p>
            <a:pPr indent="63500" lvl="0" marL="0" marR="0" rtl="0" algn="l">
              <a:lnSpc>
                <a:spcPct val="9375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3.0</a:t>
            </a:r>
            <a:endParaRPr/>
          </a:p>
        </p:txBody>
      </p:sp>
      <p:sp>
        <p:nvSpPr>
          <p:cNvPr id="870" name="Google Shape;870;p91"/>
          <p:cNvSpPr txBox="1"/>
          <p:nvPr/>
        </p:nvSpPr>
        <p:spPr>
          <a:xfrm>
            <a:off x="638607" y="3501008"/>
            <a:ext cx="2493233" cy="1008112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13-2</a:t>
            </a:r>
            <a:endParaRPr/>
          </a:p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11</a:t>
            </a:r>
            <a:endParaRPr/>
          </a:p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5-True</a:t>
            </a:r>
            <a:endParaRPr/>
          </a:p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4</a:t>
            </a:r>
            <a:endParaRPr/>
          </a:p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91"/>
          <p:cNvSpPr txBox="1"/>
          <p:nvPr/>
        </p:nvSpPr>
        <p:spPr>
          <a:xfrm>
            <a:off x="638605" y="5096216"/>
            <a:ext cx="2493233" cy="1008112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16*2</a:t>
            </a:r>
            <a:endParaRPr/>
          </a:p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32</a:t>
            </a:r>
            <a:endParaRPr/>
          </a:p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“True” *2</a:t>
            </a:r>
            <a:endParaRPr/>
          </a:p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TrueTrue</a:t>
            </a:r>
            <a:endParaRPr/>
          </a:p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91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91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/>
          <p:nvPr/>
        </p:nvSpPr>
        <p:spPr>
          <a:xfrm>
            <a:off x="469611" y="2126391"/>
            <a:ext cx="1837055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Python2.X</a:t>
            </a:r>
            <a:endParaRPr/>
          </a:p>
        </p:txBody>
      </p:sp>
      <p:sp>
        <p:nvSpPr>
          <p:cNvPr id="152" name="Google Shape;152;p20"/>
          <p:cNvSpPr txBox="1"/>
          <p:nvPr/>
        </p:nvSpPr>
        <p:spPr>
          <a:xfrm>
            <a:off x="776635" y="2680389"/>
            <a:ext cx="3275896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4000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穩定版本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85750" lvl="0" marL="4000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2.7 為最終版本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85750" lvl="0" marL="4000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已不再發展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53" name="Google Shape;153;p20"/>
          <p:cNvSpPr txBox="1"/>
          <p:nvPr/>
        </p:nvSpPr>
        <p:spPr>
          <a:xfrm>
            <a:off x="4789611" y="2126391"/>
            <a:ext cx="183896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Python3.X</a:t>
            </a:r>
            <a:endParaRPr/>
          </a:p>
        </p:txBody>
      </p:sp>
      <p:sp>
        <p:nvSpPr>
          <p:cNvPr id="154" name="Google Shape;154;p20"/>
          <p:cNvSpPr txBox="1"/>
          <p:nvPr/>
        </p:nvSpPr>
        <p:spPr>
          <a:xfrm>
            <a:off x="5130141" y="2674249"/>
            <a:ext cx="3492400" cy="10649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4000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對初學者較友善</a:t>
            </a:r>
            <a:endParaRPr/>
          </a:p>
          <a:p>
            <a:pPr indent="-285750" lvl="0" marL="4000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現在進行式同時也是未來趨勢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85750" lvl="0" marL="4000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活絡發展中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Python 版本</a:t>
            </a:r>
            <a:endParaRPr/>
          </a:p>
        </p:txBody>
      </p:sp>
      <p:sp>
        <p:nvSpPr>
          <p:cNvPr id="156" name="Google Shape;156;p20"/>
          <p:cNvSpPr/>
          <p:nvPr/>
        </p:nvSpPr>
        <p:spPr>
          <a:xfrm>
            <a:off x="360000" y="1440000"/>
            <a:ext cx="795641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Python存在著Python 2和Python 3，但Python 3 </a:t>
            </a:r>
            <a:r>
              <a:rPr b="0" i="0" lang="en-US" sz="1800" u="none" cap="none" strike="noStrik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不完全相容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於Python 2 。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descr="「python 2 v.s python 3」的圖片搜尋結果" id="157" name="Google Shape;15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7183" y="3933056"/>
            <a:ext cx="5580034" cy="250386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0"/>
          <p:cNvSpPr/>
          <p:nvPr/>
        </p:nvSpPr>
        <p:spPr>
          <a:xfrm>
            <a:off x="4572000" y="2086331"/>
            <a:ext cx="3795365" cy="3934957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0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0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92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比較運算子</a:t>
            </a:r>
            <a:endParaRPr/>
          </a:p>
        </p:txBody>
      </p:sp>
      <p:graphicFrame>
        <p:nvGraphicFramePr>
          <p:cNvPr id="879" name="Google Shape;879;p92"/>
          <p:cNvGraphicFramePr/>
          <p:nvPr/>
        </p:nvGraphicFramePr>
        <p:xfrm>
          <a:off x="877652" y="191367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{94824653-54EF-4A00-BC30-019B28CBC3CD}</a:tableStyleId>
              </a:tblPr>
              <a:tblGrid>
                <a:gridCol w="1273325"/>
                <a:gridCol w="1274825"/>
                <a:gridCol w="4230950"/>
              </a:tblGrid>
              <a:tr h="376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72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運算子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72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語法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72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說明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b"/>
                </a:tc>
              </a:tr>
              <a:tr h="681275"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u="none" cap="none" strike="noStrike"/>
                        <a:t>&gt; 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u="none" cap="none" strike="noStrike"/>
                        <a:t>a &gt; b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u="none" cap="none" strike="noStrike"/>
                        <a:t>若a大於b，就傳回True，否則傳回False，</a:t>
                      </a:r>
                      <a:endParaRPr sz="1400" u="none" cap="none" strike="noStrike"/>
                    </a:p>
                    <a:p>
                      <a:pPr indent="0" lvl="0" marL="85725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u="none" cap="none" strike="noStrike"/>
                        <a:t>例如18 + 3 &gt; 18會得到True。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/>
                </a:tc>
              </a:tr>
              <a:tr h="681275"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u="none" cap="none" strike="noStrike"/>
                        <a:t>&lt; 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u="none" cap="none" strike="noStrike"/>
                        <a:t>a &lt; b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u="none" cap="none" strike="noStrike"/>
                        <a:t>若a小於b，就傳回True，否則傳回False，</a:t>
                      </a:r>
                      <a:endParaRPr sz="1400" u="none" cap="none" strike="noStrike"/>
                    </a:p>
                    <a:p>
                      <a:pPr indent="0" lvl="0" marL="85725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u="none" cap="none" strike="noStrike"/>
                        <a:t>例如18 + 3 &lt; 18會得到False。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/>
                </a:tc>
              </a:tr>
              <a:tr h="681275"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u="none" cap="none" strike="noStrike"/>
                        <a:t>&gt;=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u="none" cap="none" strike="noStrike"/>
                        <a:t>a &gt;= b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u="none" cap="none" strike="noStrike"/>
                        <a:t>若a大於等於b，就傳回True，否則傳回False，</a:t>
                      </a:r>
                      <a:endParaRPr sz="1400" u="none" cap="none" strike="noStrike"/>
                    </a:p>
                    <a:p>
                      <a:pPr indent="0" lvl="0" marL="85725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u="none" cap="none" strike="noStrike"/>
                        <a:t>例如18 + 3 &gt;= 21會得到True。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/>
                </a:tc>
              </a:tr>
              <a:tr h="681275"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u="none" cap="none" strike="noStrike"/>
                        <a:t>&lt;=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u="none" cap="none" strike="noStrike"/>
                        <a:t>a &lt;= b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u="none" cap="none" strike="noStrike"/>
                        <a:t>若a小於等於b，就傳回True，否則傳回False，</a:t>
                      </a:r>
                      <a:endParaRPr sz="1400" u="none" cap="none" strike="noStrike"/>
                    </a:p>
                    <a:p>
                      <a:pPr indent="0" lvl="0" marL="85725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u="none" cap="none" strike="noStrike"/>
                        <a:t>例如18 + 3 &lt;= 21會得到True。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/>
                </a:tc>
              </a:tr>
              <a:tr h="681275"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u="none" cap="none" strike="noStrike"/>
                        <a:t>==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u="none" cap="none" strike="noStrike"/>
                        <a:t>a == b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u="none" cap="none" strike="noStrike"/>
                        <a:t>若a等於b，就傳回True，否則傳回False，</a:t>
                      </a:r>
                      <a:endParaRPr sz="1400" u="none" cap="none" strike="noStrike"/>
                    </a:p>
                    <a:p>
                      <a:pPr indent="0" lvl="0" marL="85725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u="none" cap="none" strike="noStrike"/>
                        <a:t>例如21 + 5 == 18 + 8會得到True。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/>
                </a:tc>
              </a:tr>
              <a:tr h="681275"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u="none" cap="none" strike="noStrike"/>
                        <a:t>!=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u="none" cap="none" strike="noStrike"/>
                        <a:t>a != b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u="none" cap="none" strike="noStrike"/>
                        <a:t>若a不等於b，就傳回True，否則傳回False，</a:t>
                      </a:r>
                      <a:endParaRPr sz="1400" u="none" cap="none" strike="noStrike"/>
                    </a:p>
                    <a:p>
                      <a:pPr indent="0" lvl="0" marL="85725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u="none" cap="none" strike="noStrike"/>
                        <a:t>例如21 + 5 != 18 + 8會得到False。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/>
                </a:tc>
              </a:tr>
            </a:tbl>
          </a:graphicData>
        </a:graphic>
      </p:graphicFrame>
      <p:sp>
        <p:nvSpPr>
          <p:cNvPr id="880" name="Google Shape;880;p92"/>
          <p:cNvSpPr txBox="1"/>
          <p:nvPr>
            <p:ph idx="1" type="body"/>
          </p:nvPr>
        </p:nvSpPr>
        <p:spPr>
          <a:xfrm>
            <a:off x="360000" y="1440000"/>
            <a:ext cx="8172440" cy="476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比較運算子用來比較兩個運算元的大小或相等與否，真的傳回True, 否則傳回False。</a:t>
            </a:r>
            <a:endParaRPr/>
          </a:p>
        </p:txBody>
      </p:sp>
      <p:sp>
        <p:nvSpPr>
          <p:cNvPr id="881" name="Google Shape;881;p92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92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93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比較運算子</a:t>
            </a:r>
            <a:endParaRPr/>
          </a:p>
        </p:txBody>
      </p:sp>
      <p:sp>
        <p:nvSpPr>
          <p:cNvPr id="888" name="Google Shape;888;p93"/>
          <p:cNvSpPr txBox="1"/>
          <p:nvPr/>
        </p:nvSpPr>
        <p:spPr>
          <a:xfrm>
            <a:off x="360000" y="1440000"/>
            <a:ext cx="8172440" cy="1196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比較運算子也可以用來比較兩個字串的大小或相等與否</a:t>
            </a:r>
            <a:endParaRPr/>
          </a:p>
          <a:p>
            <a:pPr indent="-228600" lvl="0" marL="342900" marR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43179" lvl="0" marL="182880" marR="0" rtl="0" algn="l">
              <a:spcBef>
                <a:spcPts val="10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889" name="Google Shape;889;p93"/>
          <p:cNvSpPr txBox="1"/>
          <p:nvPr/>
        </p:nvSpPr>
        <p:spPr>
          <a:xfrm>
            <a:off x="827584" y="2068627"/>
            <a:ext cx="3218090" cy="3401734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123 =='123'		</a:t>
            </a:r>
            <a:endParaRPr/>
          </a:p>
          <a:p>
            <a:pPr indent="63500" lvl="0" marL="0" marR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'ABC'=='abc'		</a:t>
            </a:r>
            <a:endParaRPr/>
          </a:p>
          <a:p>
            <a:pPr indent="63500" lvl="0" marL="0" marR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&gt;&gt;&gt;True==1		</a:t>
            </a:r>
            <a:endParaRPr/>
          </a:p>
          <a:p>
            <a:pPr indent="63500" lvl="0" marL="0" marR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&gt;&gt;&gt;False==1	</a:t>
            </a:r>
            <a:endParaRPr/>
          </a:p>
          <a:p>
            <a:pPr indent="63500" lvl="0" marL="0" marR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&gt;&gt;&gt;3&gt;5==True</a:t>
            </a:r>
            <a:endParaRPr b="1" sz="18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93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93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94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比較運算子</a:t>
            </a:r>
            <a:endParaRPr/>
          </a:p>
        </p:txBody>
      </p:sp>
      <p:sp>
        <p:nvSpPr>
          <p:cNvPr id="897" name="Google Shape;897;p94"/>
          <p:cNvSpPr txBox="1"/>
          <p:nvPr/>
        </p:nvSpPr>
        <p:spPr>
          <a:xfrm>
            <a:off x="633830" y="2016266"/>
            <a:ext cx="7250538" cy="443707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123 =='123'		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False			</a:t>
            </a: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# 數值123不等於字串123</a:t>
            </a:r>
            <a:endParaRPr b="1" sz="1600">
              <a:solidFill>
                <a:srgbClr val="FF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'ABC'=='abc'		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False			</a:t>
            </a: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# "ABC"不等於"abc"，因為大小寫是不同的</a:t>
            </a:r>
            <a:endParaRPr b="1"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&gt;&gt;&gt;True==1		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True			</a:t>
            </a: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# bool型態為int型態的子類別，True會被當作1</a:t>
            </a:r>
            <a:endParaRPr b="1"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&gt;&gt;&gt;Flase==1	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False			</a:t>
            </a: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# bool型態為int型態的子類別，False會被當作0</a:t>
            </a:r>
            <a:endParaRPr b="1" sz="1600">
              <a:solidFill>
                <a:srgbClr val="FF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&gt;&gt;&gt;3&gt;5==True</a:t>
            </a:r>
            <a:endParaRPr b="1"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False			</a:t>
            </a: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# bool型態為int型態的子類別，True會被當作1</a:t>
            </a:r>
            <a:endParaRPr b="1" sz="1600">
              <a:solidFill>
                <a:srgbClr val="FF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94"/>
          <p:cNvSpPr txBox="1"/>
          <p:nvPr/>
        </p:nvSpPr>
        <p:spPr>
          <a:xfrm>
            <a:off x="360000" y="1440000"/>
            <a:ext cx="8172440" cy="620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比較運算子也可以用來比較兩個字串的大小或相等與否</a:t>
            </a:r>
            <a:endParaRPr/>
          </a:p>
          <a:p>
            <a:pPr indent="-228600" lvl="0" marL="342900" marR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43179" lvl="0" marL="182880" marR="0" rtl="0" algn="l">
              <a:spcBef>
                <a:spcPts val="10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899" name="Google Shape;899;p94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94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95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指派運算子</a:t>
            </a:r>
            <a:endParaRPr/>
          </a:p>
        </p:txBody>
      </p:sp>
      <p:graphicFrame>
        <p:nvGraphicFramePr>
          <p:cNvPr id="906" name="Google Shape;906;p95"/>
          <p:cNvGraphicFramePr/>
          <p:nvPr/>
        </p:nvGraphicFramePr>
        <p:xfrm>
          <a:off x="473948" y="19391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{94824653-54EF-4A00-BC30-019B28CBC3CD}</a:tableStyleId>
              </a:tblPr>
              <a:tblGrid>
                <a:gridCol w="1008900"/>
                <a:gridCol w="1440325"/>
                <a:gridCol w="5154025"/>
              </a:tblGrid>
              <a:tr h="2137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238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Calibri"/>
                        <a:buNone/>
                      </a:pPr>
                      <a:r>
                        <a:rPr b="1" lang="en-US" sz="1050" u="none" cap="none" strike="noStrike"/>
                        <a:t>運算子</a:t>
                      </a:r>
                      <a:endParaRPr b="1" i="0" sz="1050" u="none" cap="none" strike="noStrike">
                        <a:solidFill>
                          <a:srgbClr val="0C0C0C"/>
                        </a:solidFill>
                        <a:latin typeface="CG Times"/>
                        <a:ea typeface="CG Times"/>
                        <a:cs typeface="CG Times"/>
                        <a:sym typeface="CG Times"/>
                      </a:endParaRPr>
                    </a:p>
                  </a:txBody>
                  <a:tcPr marT="17775" marB="3620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238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Calibri"/>
                        <a:buNone/>
                      </a:pPr>
                      <a:r>
                        <a:rPr b="1" lang="en-US" sz="1050" u="none" cap="none" strike="noStrike"/>
                        <a:t>語法</a:t>
                      </a:r>
                      <a:endParaRPr b="1" i="0" sz="1050" u="none" cap="none" strike="noStrike">
                        <a:solidFill>
                          <a:srgbClr val="0C0C0C"/>
                        </a:solidFill>
                        <a:latin typeface="CG Times"/>
                        <a:ea typeface="CG Times"/>
                        <a:cs typeface="CG Times"/>
                        <a:sym typeface="CG Times"/>
                      </a:endParaRPr>
                    </a:p>
                  </a:txBody>
                  <a:tcPr marT="17775" marB="3620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238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Calibri"/>
                        <a:buNone/>
                      </a:pPr>
                      <a:r>
                        <a:rPr b="1" lang="en-US" sz="1050" u="none" cap="none" strike="noStrike"/>
                        <a:t>說明</a:t>
                      </a:r>
                      <a:endParaRPr b="1" i="0" sz="1050" u="none" cap="none" strike="noStrike">
                        <a:solidFill>
                          <a:srgbClr val="0C0C0C"/>
                        </a:solidFill>
                        <a:latin typeface="CG Times"/>
                        <a:ea typeface="CG Times"/>
                        <a:cs typeface="CG Times"/>
                        <a:sym typeface="CG Times"/>
                      </a:endParaRPr>
                    </a:p>
                  </a:txBody>
                  <a:tcPr marT="17775" marB="36200" marR="0" marL="0" anchor="ctr"/>
                </a:tc>
              </a:tr>
              <a:tr h="320225"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=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CG Times"/>
                        <a:ea typeface="CG Times"/>
                        <a:cs typeface="CG Times"/>
                        <a:sym typeface="CG Times"/>
                      </a:endParaRPr>
                    </a:p>
                  </a:txBody>
                  <a:tcPr marT="17775" marB="3620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a = b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CG Times"/>
                        <a:ea typeface="CG Times"/>
                        <a:cs typeface="CG Times"/>
                        <a:sym typeface="CG Times"/>
                      </a:endParaRPr>
                    </a:p>
                  </a:txBody>
                  <a:tcPr marT="17775" marB="3620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將b指派給a，也就是將a的值設定為b的值。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CG Times"/>
                        <a:ea typeface="CG Times"/>
                        <a:cs typeface="CG Times"/>
                        <a:sym typeface="CG Times"/>
                      </a:endParaRPr>
                    </a:p>
                  </a:txBody>
                  <a:tcPr marT="17775" marB="36200" marR="0" marL="0" anchor="ctr"/>
                </a:tc>
              </a:tr>
              <a:tr h="587800"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+=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CG Times"/>
                        <a:ea typeface="CG Times"/>
                        <a:cs typeface="CG Times"/>
                        <a:sym typeface="CG Times"/>
                      </a:endParaRPr>
                    </a:p>
                  </a:txBody>
                  <a:tcPr marT="17775" marB="3620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a += b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CG Times"/>
                        <a:ea typeface="CG Times"/>
                        <a:cs typeface="CG Times"/>
                        <a:sym typeface="CG Times"/>
                      </a:endParaRPr>
                    </a:p>
                  </a:txBody>
                  <a:tcPr marT="17775" marB="3620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相當於a = a + b，+ 為加法運算子，也就是將a的值設定為</a:t>
                      </a:r>
                      <a:endParaRPr sz="1200" u="none" cap="none" strike="noStrike"/>
                    </a:p>
                    <a:p>
                      <a:pPr indent="0" lvl="0" marL="85725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a原來的值加b的值，以下依此類推。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CG Times"/>
                        <a:ea typeface="CG Times"/>
                        <a:cs typeface="CG Times"/>
                        <a:sym typeface="CG Times"/>
                      </a:endParaRPr>
                    </a:p>
                  </a:txBody>
                  <a:tcPr marT="17775" marB="36200" marR="0" marL="0" anchor="ctr"/>
                </a:tc>
              </a:tr>
              <a:tr h="320225"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-=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CG Times"/>
                        <a:ea typeface="CG Times"/>
                        <a:cs typeface="CG Times"/>
                        <a:sym typeface="CG Times"/>
                      </a:endParaRPr>
                    </a:p>
                  </a:txBody>
                  <a:tcPr marT="17775" marB="3620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a -= b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CG Times"/>
                        <a:ea typeface="CG Times"/>
                        <a:cs typeface="CG Times"/>
                        <a:sym typeface="CG Times"/>
                      </a:endParaRPr>
                    </a:p>
                  </a:txBody>
                  <a:tcPr marT="17775" marB="3620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相當於a = a - b，- 為減法運算子。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CG Times"/>
                        <a:ea typeface="CG Times"/>
                        <a:cs typeface="CG Times"/>
                        <a:sym typeface="CG Times"/>
                      </a:endParaRPr>
                    </a:p>
                  </a:txBody>
                  <a:tcPr marT="17775" marB="36200" marR="0" marL="0" anchor="ctr"/>
                </a:tc>
              </a:tr>
              <a:tr h="320225"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*=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CG Times"/>
                        <a:ea typeface="CG Times"/>
                        <a:cs typeface="CG Times"/>
                        <a:sym typeface="CG Times"/>
                      </a:endParaRPr>
                    </a:p>
                  </a:txBody>
                  <a:tcPr marT="17775" marB="3620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a *= b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CG Times"/>
                        <a:ea typeface="CG Times"/>
                        <a:cs typeface="CG Times"/>
                        <a:sym typeface="CG Times"/>
                      </a:endParaRPr>
                    </a:p>
                  </a:txBody>
                  <a:tcPr marT="17775" marB="3620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相當於a = a * b，* 為乘法運算子。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CG Times"/>
                        <a:ea typeface="CG Times"/>
                        <a:cs typeface="CG Times"/>
                        <a:sym typeface="CG Times"/>
                      </a:endParaRPr>
                    </a:p>
                  </a:txBody>
                  <a:tcPr marT="17775" marB="36200" marR="0" marL="0" anchor="ctr"/>
                </a:tc>
              </a:tr>
              <a:tr h="320225"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/=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CG Times"/>
                        <a:ea typeface="CG Times"/>
                        <a:cs typeface="CG Times"/>
                        <a:sym typeface="CG Times"/>
                      </a:endParaRPr>
                    </a:p>
                  </a:txBody>
                  <a:tcPr marT="17775" marB="3620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a /= b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CG Times"/>
                        <a:ea typeface="CG Times"/>
                        <a:cs typeface="CG Times"/>
                        <a:sym typeface="CG Times"/>
                      </a:endParaRPr>
                    </a:p>
                  </a:txBody>
                  <a:tcPr marT="17775" marB="3620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相當於a = a / b，/ 為浮點數除法運算子。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CG Times"/>
                        <a:ea typeface="CG Times"/>
                        <a:cs typeface="CG Times"/>
                        <a:sym typeface="CG Times"/>
                      </a:endParaRPr>
                    </a:p>
                  </a:txBody>
                  <a:tcPr marT="17775" marB="36200" marR="0" marL="0" anchor="ctr"/>
                </a:tc>
              </a:tr>
              <a:tr h="320225"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//=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CG Times"/>
                        <a:ea typeface="CG Times"/>
                        <a:cs typeface="CG Times"/>
                        <a:sym typeface="CG Times"/>
                      </a:endParaRPr>
                    </a:p>
                  </a:txBody>
                  <a:tcPr marT="17775" marB="3620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a //= b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CG Times"/>
                        <a:ea typeface="CG Times"/>
                        <a:cs typeface="CG Times"/>
                        <a:sym typeface="CG Times"/>
                      </a:endParaRPr>
                    </a:p>
                  </a:txBody>
                  <a:tcPr marT="17775" marB="3620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相當於a = a // b，// 為整數除法運算子。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CG Times"/>
                        <a:ea typeface="CG Times"/>
                        <a:cs typeface="CG Times"/>
                        <a:sym typeface="CG Times"/>
                      </a:endParaRPr>
                    </a:p>
                  </a:txBody>
                  <a:tcPr marT="17775" marB="36200" marR="0" marL="0" anchor="ctr"/>
                </a:tc>
              </a:tr>
              <a:tr h="320225"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%=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CG Times"/>
                        <a:ea typeface="CG Times"/>
                        <a:cs typeface="CG Times"/>
                        <a:sym typeface="CG Times"/>
                      </a:endParaRPr>
                    </a:p>
                  </a:txBody>
                  <a:tcPr marT="17775" marB="3620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a %= b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CG Times"/>
                        <a:ea typeface="CG Times"/>
                        <a:cs typeface="CG Times"/>
                        <a:sym typeface="CG Times"/>
                      </a:endParaRPr>
                    </a:p>
                  </a:txBody>
                  <a:tcPr marT="17775" marB="3620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相當於a = a % b，% 為餘數運算子。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CG Times"/>
                        <a:ea typeface="CG Times"/>
                        <a:cs typeface="CG Times"/>
                        <a:sym typeface="CG Times"/>
                      </a:endParaRPr>
                    </a:p>
                  </a:txBody>
                  <a:tcPr marT="17775" marB="36200" marR="0" marL="0" anchor="ctr"/>
                </a:tc>
              </a:tr>
              <a:tr h="320225"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**=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CG Times"/>
                        <a:ea typeface="CG Times"/>
                        <a:cs typeface="CG Times"/>
                        <a:sym typeface="CG Times"/>
                      </a:endParaRPr>
                    </a:p>
                  </a:txBody>
                  <a:tcPr marT="17775" marB="3620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a **= b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CG Times"/>
                        <a:ea typeface="CG Times"/>
                        <a:cs typeface="CG Times"/>
                        <a:sym typeface="CG Times"/>
                      </a:endParaRPr>
                    </a:p>
                  </a:txBody>
                  <a:tcPr marT="17775" marB="3620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相當於a = a ** b，** 為指數運算子。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CG Times"/>
                        <a:ea typeface="CG Times"/>
                        <a:cs typeface="CG Times"/>
                        <a:sym typeface="CG Times"/>
                      </a:endParaRPr>
                    </a:p>
                  </a:txBody>
                  <a:tcPr marT="17775" marB="36200" marR="0" marL="0" anchor="ctr"/>
                </a:tc>
              </a:tr>
              <a:tr h="320225"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&lt;&lt;=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CG Times"/>
                        <a:ea typeface="CG Times"/>
                        <a:cs typeface="CG Times"/>
                        <a:sym typeface="CG Times"/>
                      </a:endParaRPr>
                    </a:p>
                  </a:txBody>
                  <a:tcPr marT="17775" marB="3620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a &lt;&lt;= b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CG Times"/>
                        <a:ea typeface="CG Times"/>
                        <a:cs typeface="CG Times"/>
                        <a:sym typeface="CG Times"/>
                      </a:endParaRPr>
                    </a:p>
                  </a:txBody>
                  <a:tcPr marT="17775" marB="3620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相當於a = a &lt;&lt; b，&lt;&lt; 為向左移位運算子。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CG Times"/>
                        <a:ea typeface="CG Times"/>
                        <a:cs typeface="CG Times"/>
                        <a:sym typeface="CG Times"/>
                      </a:endParaRPr>
                    </a:p>
                  </a:txBody>
                  <a:tcPr marT="17775" marB="36200" marR="0" marL="0" anchor="ctr"/>
                </a:tc>
              </a:tr>
              <a:tr h="320225"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&gt;&gt;=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CG Times"/>
                        <a:ea typeface="CG Times"/>
                        <a:cs typeface="CG Times"/>
                        <a:sym typeface="CG Times"/>
                      </a:endParaRPr>
                    </a:p>
                  </a:txBody>
                  <a:tcPr marT="17775" marB="3620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a &gt;&gt;= b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CG Times"/>
                        <a:ea typeface="CG Times"/>
                        <a:cs typeface="CG Times"/>
                        <a:sym typeface="CG Times"/>
                      </a:endParaRPr>
                    </a:p>
                  </a:txBody>
                  <a:tcPr marT="17775" marB="3620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相當於a = a &gt;&gt; b，&gt;&gt; 為向右移位運算子。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CG Times"/>
                        <a:ea typeface="CG Times"/>
                        <a:cs typeface="CG Times"/>
                        <a:sym typeface="CG Times"/>
                      </a:endParaRPr>
                    </a:p>
                  </a:txBody>
                  <a:tcPr marT="17775" marB="36200" marR="0" marL="0" anchor="ctr"/>
                </a:tc>
              </a:tr>
              <a:tr h="320225"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&amp;=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CG Times"/>
                        <a:ea typeface="CG Times"/>
                        <a:cs typeface="CG Times"/>
                        <a:sym typeface="CG Times"/>
                      </a:endParaRPr>
                    </a:p>
                  </a:txBody>
                  <a:tcPr marT="17775" marB="3620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a &amp;= b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CG Times"/>
                        <a:ea typeface="CG Times"/>
                        <a:cs typeface="CG Times"/>
                        <a:sym typeface="CG Times"/>
                      </a:endParaRPr>
                    </a:p>
                  </a:txBody>
                  <a:tcPr marT="17775" marB="3620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相當於a = a &amp; b，&amp; 為位元AND運算子。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CG Times"/>
                        <a:ea typeface="CG Times"/>
                        <a:cs typeface="CG Times"/>
                        <a:sym typeface="CG Times"/>
                      </a:endParaRPr>
                    </a:p>
                  </a:txBody>
                  <a:tcPr marT="17775" marB="36200" marR="0" marL="0" anchor="ctr"/>
                </a:tc>
              </a:tr>
              <a:tr h="320225"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|=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CG Times"/>
                        <a:ea typeface="CG Times"/>
                        <a:cs typeface="CG Times"/>
                        <a:sym typeface="CG Times"/>
                      </a:endParaRPr>
                    </a:p>
                  </a:txBody>
                  <a:tcPr marT="17775" marB="3620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a |= b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CG Times"/>
                        <a:ea typeface="CG Times"/>
                        <a:cs typeface="CG Times"/>
                        <a:sym typeface="CG Times"/>
                      </a:endParaRPr>
                    </a:p>
                  </a:txBody>
                  <a:tcPr marT="17775" marB="3620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相當於a = a | b，| 為位元OR運算子。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CG Times"/>
                        <a:ea typeface="CG Times"/>
                        <a:cs typeface="CG Times"/>
                        <a:sym typeface="CG Times"/>
                      </a:endParaRPr>
                    </a:p>
                  </a:txBody>
                  <a:tcPr marT="17775" marB="36200" marR="0" marL="0" anchor="ctr"/>
                </a:tc>
              </a:tr>
              <a:tr h="320225"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^=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CG Times"/>
                        <a:ea typeface="CG Times"/>
                        <a:cs typeface="CG Times"/>
                        <a:sym typeface="CG Times"/>
                      </a:endParaRPr>
                    </a:p>
                  </a:txBody>
                  <a:tcPr marT="17775" marB="3620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a ^= b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CG Times"/>
                        <a:ea typeface="CG Times"/>
                        <a:cs typeface="CG Times"/>
                        <a:sym typeface="CG Times"/>
                      </a:endParaRPr>
                    </a:p>
                  </a:txBody>
                  <a:tcPr marT="17775" marB="3620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相當於a = a ^ b，^ 為位元XOR運算子。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CG Times"/>
                        <a:ea typeface="CG Times"/>
                        <a:cs typeface="CG Times"/>
                        <a:sym typeface="CG Times"/>
                      </a:endParaRPr>
                    </a:p>
                  </a:txBody>
                  <a:tcPr marT="17775" marB="36200" marR="0" marL="0" anchor="ctr"/>
                </a:tc>
              </a:tr>
            </a:tbl>
          </a:graphicData>
        </a:graphic>
      </p:graphicFrame>
      <p:sp>
        <p:nvSpPr>
          <p:cNvPr id="907" name="Google Shape;907;p95"/>
          <p:cNvSpPr txBox="1"/>
          <p:nvPr>
            <p:ph idx="1" type="body"/>
          </p:nvPr>
        </p:nvSpPr>
        <p:spPr>
          <a:xfrm>
            <a:off x="360000" y="1440000"/>
            <a:ext cx="8172440" cy="476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指派運算子用來進行指派運算，以下為Python所提供的指派運算子。</a:t>
            </a:r>
            <a:endParaRPr/>
          </a:p>
        </p:txBody>
      </p:sp>
      <p:sp>
        <p:nvSpPr>
          <p:cNvPr id="908" name="Google Shape;908;p95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95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96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指派運算子</a:t>
            </a:r>
            <a:endParaRPr/>
          </a:p>
        </p:txBody>
      </p:sp>
      <p:sp>
        <p:nvSpPr>
          <p:cNvPr id="915" name="Google Shape;915;p96"/>
          <p:cNvSpPr txBox="1"/>
          <p:nvPr/>
        </p:nvSpPr>
        <p:spPr>
          <a:xfrm>
            <a:off x="539552" y="2132856"/>
            <a:ext cx="6336704" cy="2736304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&gt;&gt;&gt;x,y,z=10,20,30		# 將變數 x, y, z 設定為 10, 20, 30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&gt;&gt;&gt;x*=y		</a:t>
            </a:r>
            <a:r>
              <a:rPr b="1" lang="en-US" sz="1600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	</a:t>
            </a: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# 相當於 x=x*y</a:t>
            </a:r>
            <a:endParaRPr b="1"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&gt;&gt;&gt;x			# 顯示變數x的值</a:t>
            </a:r>
            <a:endParaRPr b="1"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200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&gt;&gt;&gt;z%=5		# 相當於 z=z%5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&gt;&gt;&gt;z			# 顯示變數z的值</a:t>
            </a:r>
            <a:endParaRPr b="1"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0</a:t>
            </a:r>
            <a:endParaRPr/>
          </a:p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96"/>
          <p:cNvSpPr txBox="1"/>
          <p:nvPr/>
        </p:nvSpPr>
        <p:spPr>
          <a:xfrm>
            <a:off x="360000" y="1440000"/>
            <a:ext cx="8172440" cy="1196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指派運算子範例：</a:t>
            </a:r>
            <a:endParaRPr/>
          </a:p>
        </p:txBody>
      </p:sp>
      <p:sp>
        <p:nvSpPr>
          <p:cNvPr id="917" name="Google Shape;917;p96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96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97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邏輯運算子</a:t>
            </a:r>
            <a:endParaRPr/>
          </a:p>
        </p:txBody>
      </p:sp>
      <p:sp>
        <p:nvSpPr>
          <p:cNvPr id="924" name="Google Shape;924;p97"/>
          <p:cNvSpPr txBox="1"/>
          <p:nvPr>
            <p:ph idx="1" type="body"/>
          </p:nvPr>
        </p:nvSpPr>
        <p:spPr>
          <a:xfrm>
            <a:off x="360000" y="1440000"/>
            <a:ext cx="7859713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邏輯運算子可以用來進行邏輯運算，Python提供如下的邏輯運算子。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1" marL="640080" marR="0" rtl="0" algn="l">
              <a:lnSpc>
                <a:spcPct val="150000"/>
              </a:lnSpc>
              <a:spcBef>
                <a:spcPts val="9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and ：語法為a and b，若兩者的值均為True，就傳回True，否則傳回False。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27000" lvl="1" marL="640080" marR="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1" marL="640080" marR="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1" marL="640080" marR="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40080" marR="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or：語法為a or b，若兩者的值均為False，就傳回False，否則傳回True。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27000" lvl="1" marL="640080" marR="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1" marL="640080" marR="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1" marL="640080" marR="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40080" marR="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not：語法為not a，若a的值為True，就傳回False，否則傳回True。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27000" lvl="1" marL="640080" marR="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1" marL="640080" marR="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342900" marR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55879" lvl="0" marL="18288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just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55879" lvl="0" marL="182880" marR="0" rtl="0" algn="just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43179" lvl="0" marL="18288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aphicFrame>
        <p:nvGraphicFramePr>
          <p:cNvPr id="925" name="Google Shape;925;p97"/>
          <p:cNvGraphicFramePr/>
          <p:nvPr/>
        </p:nvGraphicFramePr>
        <p:xfrm>
          <a:off x="1475259" y="24386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{8B2FB7E1-0C1E-4C1B-A081-CBA914F5FD88}</a:tableStyleId>
              </a:tblPr>
              <a:tblGrid>
                <a:gridCol w="1127125"/>
                <a:gridCol w="1128700"/>
                <a:gridCol w="1128725"/>
              </a:tblGrid>
              <a:tr h="201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200"/>
                        <a:buFont typeface="Arimo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</a:t>
                      </a:r>
                      <a:endParaRPr b="1" i="0" sz="1200" u="none" cap="none" strike="noStrike">
                        <a:solidFill>
                          <a:srgbClr val="FFFFFF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200"/>
                        <a:buFont typeface="Arimo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b</a:t>
                      </a:r>
                      <a:endParaRPr b="1" i="0" sz="1200" u="none" cap="none" strike="noStrike">
                        <a:solidFill>
                          <a:srgbClr val="FFFFFF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200"/>
                        <a:buFont typeface="Arimo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 and b</a:t>
                      </a:r>
                      <a:endParaRPr b="1" i="0" sz="1200" u="none" cap="none" strike="noStrike">
                        <a:solidFill>
                          <a:srgbClr val="FFFFFF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201625"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0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200"/>
                        <a:buFont typeface="Arimo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True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0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mo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True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0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mo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True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D7D7"/>
                    </a:solidFill>
                  </a:tcPr>
                </a:tc>
              </a:tr>
              <a:tr h="201625"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0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200"/>
                        <a:buFont typeface="Arimo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True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0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mo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False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0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mo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False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CEC"/>
                    </a:solidFill>
                  </a:tcPr>
                </a:tc>
              </a:tr>
              <a:tr h="201625"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0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200"/>
                        <a:buFont typeface="Arimo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False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0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mo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True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0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mo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False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D7D7"/>
                    </a:solidFill>
                  </a:tcPr>
                </a:tc>
              </a:tr>
              <a:tr h="201625"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0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200"/>
                        <a:buFont typeface="Arimo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False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0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mo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False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0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mo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False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CE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6" name="Google Shape;926;p97"/>
          <p:cNvGraphicFramePr/>
          <p:nvPr/>
        </p:nvGraphicFramePr>
        <p:xfrm>
          <a:off x="1475656" y="407707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{8B2FB7E1-0C1E-4C1B-A081-CBA914F5FD88}</a:tableStyleId>
              </a:tblPr>
              <a:tblGrid>
                <a:gridCol w="1150925"/>
                <a:gridCol w="1152525"/>
                <a:gridCol w="1152525"/>
              </a:tblGrid>
              <a:tr h="230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200"/>
                        <a:buFont typeface="Arimo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</a:t>
                      </a:r>
                      <a:endParaRPr b="1" i="0" sz="1200" u="none" cap="none" strike="noStrike">
                        <a:solidFill>
                          <a:srgbClr val="FFFFFF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200"/>
                        <a:buFont typeface="Arimo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b</a:t>
                      </a:r>
                      <a:endParaRPr b="1" i="0" sz="1200" u="none" cap="none" strike="noStrike">
                        <a:solidFill>
                          <a:srgbClr val="FFFFFF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200"/>
                        <a:buFont typeface="Arimo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 or b</a:t>
                      </a:r>
                      <a:endParaRPr b="1" i="0" sz="1200" u="none" cap="none" strike="noStrike">
                        <a:solidFill>
                          <a:srgbClr val="FFFFFF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230200"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0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200"/>
                        <a:buFont typeface="Arimo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True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0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mo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True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0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mo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True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D7D7"/>
                    </a:solidFill>
                  </a:tcPr>
                </a:tc>
              </a:tr>
              <a:tr h="230200"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0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200"/>
                        <a:buFont typeface="Arimo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True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0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mo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False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0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mo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True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CEC"/>
                    </a:solidFill>
                  </a:tcPr>
                </a:tc>
              </a:tr>
              <a:tr h="230200"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0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200"/>
                        <a:buFont typeface="Arimo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False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0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mo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True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0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mo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True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D7D7"/>
                    </a:solidFill>
                  </a:tcPr>
                </a:tc>
              </a:tr>
              <a:tr h="230200"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0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200"/>
                        <a:buFont typeface="Arimo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False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0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mo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False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0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mo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False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CE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7" name="Google Shape;927;p97"/>
          <p:cNvGraphicFramePr/>
          <p:nvPr/>
        </p:nvGraphicFramePr>
        <p:xfrm>
          <a:off x="1473719" y="576264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{8B2FB7E1-0C1E-4C1B-A081-CBA914F5FD88}</a:tableStyleId>
              </a:tblPr>
              <a:tblGrid>
                <a:gridCol w="1727200"/>
                <a:gridCol w="1728775"/>
              </a:tblGrid>
              <a:tr h="239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200"/>
                        <a:buFont typeface="Arimo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</a:t>
                      </a:r>
                      <a:endParaRPr b="1" i="0" sz="1200" u="none" cap="none" strike="noStrike">
                        <a:solidFill>
                          <a:srgbClr val="FFFFFF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200"/>
                        <a:buFont typeface="Arimo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not a</a:t>
                      </a:r>
                      <a:endParaRPr b="1" i="0" sz="1200" u="none" cap="none" strike="noStrike">
                        <a:solidFill>
                          <a:srgbClr val="FFFFFF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239725"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0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200"/>
                        <a:buFont typeface="Arimo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True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0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mo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False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D7D7"/>
                    </a:solidFill>
                  </a:tcPr>
                </a:tc>
              </a:tr>
              <a:tr h="239725"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0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200"/>
                        <a:buFont typeface="Arimo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False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10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mo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True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CEC"/>
                    </a:solidFill>
                  </a:tcPr>
                </a:tc>
              </a:tr>
            </a:tbl>
          </a:graphicData>
        </a:graphic>
      </p:graphicFrame>
      <p:sp>
        <p:nvSpPr>
          <p:cNvPr id="928" name="Google Shape;928;p97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p97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98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其它特殊符號</a:t>
            </a:r>
            <a:endParaRPr/>
          </a:p>
        </p:txBody>
      </p:sp>
      <p:graphicFrame>
        <p:nvGraphicFramePr>
          <p:cNvPr id="935" name="Google Shape;935;p98"/>
          <p:cNvGraphicFramePr/>
          <p:nvPr/>
        </p:nvGraphicFramePr>
        <p:xfrm>
          <a:off x="539552" y="213285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{94824653-54EF-4A00-BC30-019B28CBC3CD}</a:tableStyleId>
              </a:tblPr>
              <a:tblGrid>
                <a:gridCol w="953050"/>
                <a:gridCol w="6672050"/>
              </a:tblGrid>
              <a:tr h="381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72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符號</a:t>
                      </a:r>
                      <a:endParaRPr b="1" i="0" sz="1800" u="none" cap="none" strike="noStrike">
                        <a:solidFill>
                          <a:srgbClr val="0C0C0C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72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說明</a:t>
                      </a:r>
                      <a:endParaRPr b="1" i="0" sz="1800" u="none" cap="none" strike="noStrike">
                        <a:solidFill>
                          <a:srgbClr val="0C0C0C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b"/>
                </a:tc>
              </a:tr>
              <a:tr h="482575"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81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( )</a:t>
                      </a:r>
                      <a:endParaRPr b="0" i="0" sz="16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l">
                        <a:lnSpc>
                          <a:spcPct val="81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定義tuple (數組)、函式呼叫、以小括號括住的運算式會優先計算</a:t>
                      </a:r>
                      <a:endParaRPr b="0" i="0" sz="16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/>
                </a:tc>
              </a:tr>
              <a:tr h="386600"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81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[ ]</a:t>
                      </a:r>
                      <a:endParaRPr b="0" i="0" sz="16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l">
                        <a:lnSpc>
                          <a:spcPct val="81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定義list (串列) 或做為索引運算子</a:t>
                      </a:r>
                      <a:endParaRPr b="0" i="0" sz="16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/>
                </a:tc>
              </a:tr>
              <a:tr h="386600"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81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{ }</a:t>
                      </a:r>
                      <a:endParaRPr b="0" i="0" sz="16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l">
                        <a:lnSpc>
                          <a:spcPct val="81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定義set (集合) 或dict (字典)</a:t>
                      </a:r>
                      <a:endParaRPr b="0" i="0" sz="16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/>
                </a:tc>
              </a:tr>
              <a:tr h="386600"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81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,</a:t>
                      </a:r>
                      <a:endParaRPr b="0" i="0" sz="16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l">
                        <a:lnSpc>
                          <a:spcPct val="81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分隔變數、運算式或容器型態裡面的元素</a:t>
                      </a:r>
                      <a:endParaRPr b="0" i="0" sz="16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/>
                </a:tc>
              </a:tr>
              <a:tr h="386600"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81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:</a:t>
                      </a:r>
                      <a:endParaRPr b="0" i="0" sz="16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l">
                        <a:lnSpc>
                          <a:spcPct val="81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字典裡面的鍵:值或條件式後面的符號</a:t>
                      </a:r>
                      <a:endParaRPr b="0" i="0" sz="16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/>
                </a:tc>
              </a:tr>
              <a:tr h="386600"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81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.</a:t>
                      </a:r>
                      <a:endParaRPr b="0" i="0" sz="16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l">
                        <a:lnSpc>
                          <a:spcPct val="81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存取物件的方法 (method) 或屬性 (attribute)</a:t>
                      </a:r>
                      <a:endParaRPr b="0" i="0" sz="16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/>
                </a:tc>
              </a:tr>
              <a:tr h="386600"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ctr">
                        <a:lnSpc>
                          <a:spcPct val="81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;</a:t>
                      </a:r>
                      <a:endParaRPr b="0" i="0" sz="16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l">
                        <a:lnSpc>
                          <a:spcPct val="81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分隔敘述</a:t>
                      </a:r>
                      <a:endParaRPr b="0" i="0" sz="16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/>
                </a:tc>
              </a:tr>
            </a:tbl>
          </a:graphicData>
        </a:graphic>
      </p:graphicFrame>
      <p:sp>
        <p:nvSpPr>
          <p:cNvPr id="936" name="Google Shape;936;p98"/>
          <p:cNvSpPr txBox="1"/>
          <p:nvPr/>
        </p:nvSpPr>
        <p:spPr>
          <a:xfrm>
            <a:off x="360000" y="1440000"/>
            <a:ext cx="8172440" cy="692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除了前面介紹的運算子，Python還有一些特殊符號如下：</a:t>
            </a:r>
            <a:endParaRPr/>
          </a:p>
          <a:p>
            <a:pPr indent="-203200" lvl="0" marL="342900" marR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937" name="Google Shape;937;p98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98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99"/>
          <p:cNvSpPr txBox="1"/>
          <p:nvPr/>
        </p:nvSpPr>
        <p:spPr>
          <a:xfrm>
            <a:off x="633830" y="2016266"/>
            <a:ext cx="7754594" cy="4509078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&gt;&gt;&gt;z='ABCDE'		# 將變數z的值設定為 "ABCDE"</a:t>
            </a:r>
            <a:endParaRPr/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&gt;&gt;&gt;z[0]		</a:t>
            </a:r>
            <a:r>
              <a:rPr b="1" lang="en-US" sz="1600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	</a:t>
            </a: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# 顯示變數z的第一個字元，[  ]為索引運算子</a:t>
            </a:r>
            <a:endParaRPr b="1"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'A'</a:t>
            </a:r>
            <a:endParaRPr b="1"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&gt;&gt;&gt;z[3]			# 顯示變數z的第四個字元，[  ]為索引運算子</a:t>
            </a:r>
            <a:endParaRPr b="1"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'D'</a:t>
            </a:r>
            <a:endParaRPr/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&gt;&gt;&gt;import math		# 匯入Python內建的math(數學)模組</a:t>
            </a:r>
            <a:endParaRPr b="1"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&gt;&gt;&gt;math.pi		# 顯示math.pi 屬性的值(使用小數點存取屬性)</a:t>
            </a:r>
            <a:endParaRPr/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3.141592653589793</a:t>
            </a:r>
            <a:endParaRPr/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&gt;&gt;&gt;r1=15; r2=100		#使用分號隔開兩個敘述</a:t>
            </a:r>
            <a:endParaRPr b="1"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&gt;&gt;&gt;r1			#顯示變數 r1 的值</a:t>
            </a:r>
            <a:endParaRPr b="1"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15</a:t>
            </a:r>
            <a:endParaRPr/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&gt;&gt;&gt;r2			#顯示變數 r2 的值</a:t>
            </a:r>
            <a:endParaRPr b="1"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100</a:t>
            </a:r>
            <a:endParaRPr/>
          </a:p>
          <a:p>
            <a:pPr indent="63500" lvl="0" marL="0" marR="0" rt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99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其它特殊符號</a:t>
            </a:r>
            <a:endParaRPr/>
          </a:p>
        </p:txBody>
      </p:sp>
      <p:sp>
        <p:nvSpPr>
          <p:cNvPr id="945" name="Google Shape;945;p99"/>
          <p:cNvSpPr txBox="1"/>
          <p:nvPr/>
        </p:nvSpPr>
        <p:spPr>
          <a:xfrm>
            <a:off x="360000" y="1440000"/>
            <a:ext cx="8172440" cy="620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特殊符號範例：</a:t>
            </a:r>
            <a:endParaRPr/>
          </a:p>
        </p:txBody>
      </p:sp>
      <p:sp>
        <p:nvSpPr>
          <p:cNvPr id="946" name="Google Shape;946;p99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99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00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運算子優先順序</a:t>
            </a:r>
            <a:endParaRPr/>
          </a:p>
        </p:txBody>
      </p:sp>
      <p:sp>
        <p:nvSpPr>
          <p:cNvPr id="953" name="Google Shape;953;p100"/>
          <p:cNvSpPr txBox="1"/>
          <p:nvPr>
            <p:ph idx="1" type="body"/>
          </p:nvPr>
        </p:nvSpPr>
        <p:spPr>
          <a:xfrm>
            <a:off x="360000" y="1440000"/>
            <a:ext cx="8100432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當運算式中有多個運算子，Python會依如下順序執行，相同者則按順序由左到右依序執行。若要改變預設的優先順序，可以加上小括號()。</a:t>
            </a:r>
            <a:endParaRPr/>
          </a:p>
          <a:p>
            <a:pPr indent="-55879" lvl="0" marL="182880" marR="0" rtl="0" algn="just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43179" lvl="0" marL="18288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aphicFrame>
        <p:nvGraphicFramePr>
          <p:cNvPr id="954" name="Google Shape;954;p100"/>
          <p:cNvGraphicFramePr/>
          <p:nvPr/>
        </p:nvGraphicFramePr>
        <p:xfrm>
          <a:off x="1391977" y="258525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{8B2FB7E1-0C1E-4C1B-A081-CBA914F5FD88}</a:tableStyleId>
              </a:tblPr>
              <a:tblGrid>
                <a:gridCol w="2495475"/>
                <a:gridCol w="3562400"/>
              </a:tblGrid>
              <a:tr h="3194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運算子 </a:t>
                      </a:r>
                      <a:endParaRPr b="1" i="0" sz="1400" u="none" cap="none" strike="noStrike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7775" marB="36200" marR="0" marL="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FAF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說明</a:t>
                      </a:r>
                      <a:endParaRPr b="1" i="0" sz="14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775" marB="36200" marR="0" marL="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FAFAF"/>
                    </a:solidFill>
                  </a:tcPr>
                </a:tc>
              </a:tr>
              <a:tr h="263450"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l">
                        <a:lnSpc>
                          <a:spcPct val="9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mo"/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(…)、[…]、{…}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60325" marR="0" rtl="0" algn="just">
                        <a:lnSpc>
                          <a:spcPct val="9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mo"/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tuple、list、set、dict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4E4"/>
                    </a:solidFill>
                  </a:tcPr>
                </a:tc>
              </a:tr>
              <a:tr h="263450"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l">
                        <a:lnSpc>
                          <a:spcPct val="9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mo"/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a[i]、a[i:j]、a(…)、a.b、a.b(…)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60325" marR="0" rtl="0" algn="just">
                        <a:lnSpc>
                          <a:spcPct val="9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mo"/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索引、函式呼叫、存取物件的方法或屬性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4E4"/>
                    </a:solidFill>
                  </a:tcPr>
                </a:tc>
              </a:tr>
              <a:tr h="264075"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l">
                        <a:lnSpc>
                          <a:spcPct val="9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mo"/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 ** b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60325" marR="0" rtl="0" algn="just">
                        <a:lnSpc>
                          <a:spcPct val="9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mo"/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指數運算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4E4"/>
                    </a:solidFill>
                  </a:tcPr>
                </a:tc>
              </a:tr>
              <a:tr h="263450"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l">
                        <a:lnSpc>
                          <a:spcPct val="9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mo"/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+a、-a、~a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60325" marR="0" rtl="0" algn="just">
                        <a:lnSpc>
                          <a:spcPct val="9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mo"/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正號、負號、位元NOT運算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4E4"/>
                    </a:solidFill>
                  </a:tcPr>
                </a:tc>
              </a:tr>
              <a:tr h="263450"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l">
                        <a:lnSpc>
                          <a:spcPct val="9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mo"/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 * b、a / b、a // b、a % b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60325" marR="0" rtl="0" algn="just">
                        <a:lnSpc>
                          <a:spcPct val="9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mo"/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乘法、除法、整數除法、餘數運算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4E4"/>
                    </a:solidFill>
                  </a:tcPr>
                </a:tc>
              </a:tr>
              <a:tr h="263450"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l">
                        <a:lnSpc>
                          <a:spcPct val="9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mo"/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 + b、a - b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60325" marR="0" rtl="0" algn="just">
                        <a:lnSpc>
                          <a:spcPct val="9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mo"/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加法、減法運算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4E4"/>
                    </a:solidFill>
                  </a:tcPr>
                </a:tc>
              </a:tr>
              <a:tr h="263450"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l">
                        <a:lnSpc>
                          <a:spcPct val="9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mo"/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 &lt;&lt; b、a &gt;&gt; b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60325" marR="0" rtl="0" algn="just">
                        <a:lnSpc>
                          <a:spcPct val="9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mo"/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移位運算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4E4"/>
                    </a:solidFill>
                  </a:tcPr>
                </a:tc>
              </a:tr>
              <a:tr h="264075"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l">
                        <a:lnSpc>
                          <a:spcPct val="9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mo"/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 &amp; b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60325" marR="0" rtl="0" algn="just">
                        <a:lnSpc>
                          <a:spcPct val="9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mo"/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位元AND運算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4E4"/>
                    </a:solidFill>
                  </a:tcPr>
                </a:tc>
              </a:tr>
              <a:tr h="264075"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l">
                        <a:lnSpc>
                          <a:spcPct val="9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mo"/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 ^ b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60325" marR="0" rtl="0" algn="just">
                        <a:lnSpc>
                          <a:spcPct val="9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mo"/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位元XOR運算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4E4"/>
                    </a:solidFill>
                  </a:tcPr>
                </a:tc>
              </a:tr>
              <a:tr h="264075"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l">
                        <a:lnSpc>
                          <a:spcPct val="9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mo"/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 | b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60325" marR="0" rtl="0" algn="just">
                        <a:lnSpc>
                          <a:spcPct val="9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mo"/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位元OR運算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4E4"/>
                    </a:solidFill>
                  </a:tcPr>
                </a:tc>
              </a:tr>
              <a:tr h="263450"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l">
                        <a:lnSpc>
                          <a:spcPct val="9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mo"/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&gt;、&lt;、&gt;=、&lt;=、==、!=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60325" marR="0" rtl="0" algn="just">
                        <a:lnSpc>
                          <a:spcPct val="9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mo"/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比較運算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4E4"/>
                    </a:solidFill>
                  </a:tcPr>
                </a:tc>
              </a:tr>
              <a:tr h="264075"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l">
                        <a:lnSpc>
                          <a:spcPct val="9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mo"/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not a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60325" marR="0" rtl="0" algn="just">
                        <a:lnSpc>
                          <a:spcPct val="9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mo"/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邏輯NOT運算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4E4"/>
                    </a:solidFill>
                  </a:tcPr>
                </a:tc>
              </a:tr>
              <a:tr h="264075"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l">
                        <a:lnSpc>
                          <a:spcPct val="9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mo"/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 and b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60325" marR="0" rtl="0" algn="just">
                        <a:lnSpc>
                          <a:spcPct val="9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mo"/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邏輯AND運算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4E4"/>
                    </a:solidFill>
                  </a:tcPr>
                </a:tc>
              </a:tr>
              <a:tr h="264075">
                <a:tc>
                  <a:txBody>
                    <a:bodyPr>
                      <a:noAutofit/>
                    </a:bodyPr>
                    <a:lstStyle/>
                    <a:p>
                      <a:pPr indent="0" lvl="0" marL="85725" marR="0" rtl="0" algn="l">
                        <a:lnSpc>
                          <a:spcPct val="9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mo"/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 or b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60325" marR="0" rtl="0" algn="just">
                        <a:lnSpc>
                          <a:spcPct val="9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mo"/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邏輯OR運算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17775" marB="36200" marR="0" marL="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4E4"/>
                    </a:solidFill>
                  </a:tcPr>
                </a:tc>
              </a:tr>
            </a:tbl>
          </a:graphicData>
        </a:graphic>
      </p:graphicFrame>
      <p:grpSp>
        <p:nvGrpSpPr>
          <p:cNvPr id="955" name="Google Shape;955;p100"/>
          <p:cNvGrpSpPr/>
          <p:nvPr/>
        </p:nvGrpSpPr>
        <p:grpSpPr>
          <a:xfrm>
            <a:off x="720730" y="2513249"/>
            <a:ext cx="311150" cy="4084104"/>
            <a:chOff x="0" y="0"/>
            <a:chExt cx="311784" cy="4143887"/>
          </a:xfrm>
        </p:grpSpPr>
        <p:sp>
          <p:nvSpPr>
            <p:cNvPr id="956" name="Google Shape;956;p100"/>
            <p:cNvSpPr txBox="1"/>
            <p:nvPr/>
          </p:nvSpPr>
          <p:spPr>
            <a:xfrm>
              <a:off x="0" y="0"/>
              <a:ext cx="311150" cy="3232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285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高</a:t>
              </a:r>
              <a:endParaRPr/>
            </a:p>
          </p:txBody>
        </p:sp>
        <p:sp>
          <p:nvSpPr>
            <p:cNvPr id="957" name="Google Shape;957;p100"/>
            <p:cNvSpPr txBox="1"/>
            <p:nvPr/>
          </p:nvSpPr>
          <p:spPr>
            <a:xfrm>
              <a:off x="0" y="3835400"/>
              <a:ext cx="311784" cy="3084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285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低</a:t>
              </a:r>
              <a:endParaRPr/>
            </a:p>
          </p:txBody>
        </p:sp>
        <p:cxnSp>
          <p:nvCxnSpPr>
            <p:cNvPr id="958" name="Google Shape;958;p100"/>
            <p:cNvCxnSpPr/>
            <p:nvPr/>
          </p:nvCxnSpPr>
          <p:spPr>
            <a:xfrm>
              <a:off x="165100" y="304800"/>
              <a:ext cx="0" cy="3581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959" name="Google Shape;959;p100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100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01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輸出</a:t>
            </a:r>
            <a:endParaRPr/>
          </a:p>
        </p:txBody>
      </p:sp>
      <p:sp>
        <p:nvSpPr>
          <p:cNvPr id="966" name="Google Shape;966;p101"/>
          <p:cNvSpPr txBox="1"/>
          <p:nvPr>
            <p:ph idx="1" type="body"/>
          </p:nvPr>
        </p:nvSpPr>
        <p:spPr>
          <a:xfrm>
            <a:off x="360000" y="1440000"/>
            <a:ext cx="8244448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大部份程式在執行完畢後會將結果輸出到螢幕。 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我們可以使用內建的print() 函式在螢幕上印出指定的字串，語法如下：</a:t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	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print(</a:t>
            </a:r>
            <a:r>
              <a:rPr b="1" i="1" lang="en-US" sz="20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value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 …, sep = ' ', end = '\n', file = sys.stdout)</a:t>
            </a:r>
            <a:endParaRPr/>
          </a:p>
          <a:p>
            <a:pPr indent="-228600" lvl="1" marL="64008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value：這個參數用來設定要印出的值。若有多個值，中間以逗號隔開。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1" marL="64008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sep：選擇性參數，用來設定隔開兩個值的字串，可省略不寫，表示採取</a:t>
            </a:r>
            <a:r>
              <a:rPr b="0" i="0" lang="en-US" sz="1600" u="none" cap="none" strike="noStrik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預設空格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。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1" marL="64008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end：選擇性參數，用來設定印出最後一個值後所要加上的字串，可以省略不寫，表示採取</a:t>
            </a:r>
            <a:r>
              <a:rPr b="0" i="0" lang="en-US" sz="1600" u="none" cap="none" strike="noStrik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預設值 '\n' (換行)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。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1" marL="64008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file：選擇性參數，用來設定輸出的裝置，可以省略不寫，表示採取預設值 </a:t>
            </a:r>
            <a:r>
              <a:rPr b="0" i="0" lang="en-US" sz="1600" u="none" cap="none" strike="noStrik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sys.stdout (標準輸出，即螢幕)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。</a:t>
            </a:r>
            <a:endParaRPr/>
          </a:p>
          <a:p>
            <a:pPr indent="-55879" lvl="0" marL="182880" marR="0" rtl="0" algn="just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43179" lvl="0" marL="18288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967" name="Google Shape;967;p101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101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21"/>
          <p:cNvGrpSpPr/>
          <p:nvPr/>
        </p:nvGrpSpPr>
        <p:grpSpPr>
          <a:xfrm>
            <a:off x="837436" y="2060848"/>
            <a:ext cx="7001544" cy="4248472"/>
            <a:chOff x="1475656" y="2132856"/>
            <a:chExt cx="4875893" cy="2878228"/>
          </a:xfrm>
        </p:grpSpPr>
        <p:pic>
          <p:nvPicPr>
            <p:cNvPr descr="https://i2.kknews.cc/SIG=1neva2h/37r70000q5p5422r6499.jpg" id="166" name="Google Shape;166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75656" y="2132856"/>
              <a:ext cx="4875893" cy="2878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" name="Google Shape;167;p21"/>
            <p:cNvSpPr/>
            <p:nvPr/>
          </p:nvSpPr>
          <p:spPr>
            <a:xfrm>
              <a:off x="1869121" y="2642336"/>
              <a:ext cx="604478" cy="2176874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" name="Google Shape;168;p21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Python 趨勢</a:t>
            </a:r>
            <a:endParaRPr/>
          </a:p>
        </p:txBody>
      </p:sp>
      <p:sp>
        <p:nvSpPr>
          <p:cNvPr id="169" name="Google Shape;169;p21"/>
          <p:cNvSpPr txBox="1"/>
          <p:nvPr/>
        </p:nvSpPr>
        <p:spPr>
          <a:xfrm>
            <a:off x="360000" y="1440000"/>
            <a:ext cx="7956416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簡單易學的特性，讓Python 從 2014 年起就成為美國頂尖大學入門級的程式語言課程。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70" name="Google Shape;170;p21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1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02"/>
          <p:cNvSpPr txBox="1"/>
          <p:nvPr/>
        </p:nvSpPr>
        <p:spPr>
          <a:xfrm>
            <a:off x="360000" y="1440000"/>
            <a:ext cx="8244448" cy="4211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342900" lvl="0" marL="3429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print() 函式的顯示預設會換行。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508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508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508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print()有個 end 參數，在指定的字串顯示之後，end 參數指定的字串就會輸出</a:t>
            </a:r>
            <a:endParaRPr/>
          </a:p>
          <a:p>
            <a:pPr indent="-228600" lvl="0" marL="342900" marR="508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0" marL="342900" marR="508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508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sep預設的分隔符號是一個空白字元，如果想要指定其他字元的話，可以指定 sep 參數。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974" name="Google Shape;974;p102"/>
          <p:cNvSpPr/>
          <p:nvPr/>
        </p:nvSpPr>
        <p:spPr>
          <a:xfrm>
            <a:off x="563851" y="1988840"/>
            <a:ext cx="3528392" cy="8045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102"/>
          <p:cNvSpPr/>
          <p:nvPr/>
        </p:nvSpPr>
        <p:spPr>
          <a:xfrm>
            <a:off x="666248" y="3630283"/>
            <a:ext cx="3528392" cy="98639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102"/>
          <p:cNvSpPr/>
          <p:nvPr/>
        </p:nvSpPr>
        <p:spPr>
          <a:xfrm>
            <a:off x="666248" y="5737453"/>
            <a:ext cx="6696744" cy="6652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102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輸出</a:t>
            </a:r>
            <a:endParaRPr/>
          </a:p>
        </p:txBody>
      </p:sp>
      <p:sp>
        <p:nvSpPr>
          <p:cNvPr id="978" name="Google Shape;978;p102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102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03"/>
          <p:cNvSpPr/>
          <p:nvPr/>
        </p:nvSpPr>
        <p:spPr>
          <a:xfrm>
            <a:off x="0" y="0"/>
            <a:ext cx="9144000" cy="6858000"/>
          </a:xfrm>
          <a:custGeom>
            <a:rect b="b" l="l" r="r" t="t"/>
            <a:pathLst>
              <a:path extrusionOk="0" h="6858000" w="9144000">
                <a:moveTo>
                  <a:pt x="0" y="6858003"/>
                </a:moveTo>
                <a:lnTo>
                  <a:pt x="9144005" y="6858003"/>
                </a:lnTo>
                <a:lnTo>
                  <a:pt x="9144005" y="0"/>
                </a:lnTo>
                <a:lnTo>
                  <a:pt x="0" y="0"/>
                </a:lnTo>
                <a:lnTo>
                  <a:pt x="0" y="6858003"/>
                </a:lnTo>
                <a:close/>
              </a:path>
            </a:pathLst>
          </a:custGeom>
          <a:noFill/>
          <a:ln cap="flat" cmpd="sng" w="12700">
            <a:solidFill>
              <a:srgbClr val="4C4C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103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輸出範例</a:t>
            </a:r>
            <a:endParaRPr/>
          </a:p>
        </p:txBody>
      </p:sp>
      <p:sp>
        <p:nvSpPr>
          <p:cNvPr id="986" name="Google Shape;986;p103"/>
          <p:cNvSpPr txBox="1"/>
          <p:nvPr>
            <p:ph idx="1" type="body"/>
          </p:nvPr>
        </p:nvSpPr>
        <p:spPr>
          <a:xfrm>
            <a:off x="360000" y="1440000"/>
            <a:ext cx="8244448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print()函數功能 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1" marL="640080" marR="5080" rtl="0" algn="l">
              <a:lnSpc>
                <a:spcPct val="150000"/>
              </a:lnSpc>
              <a:spcBef>
                <a:spcPts val="9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print('A','B','C','D')</a:t>
            </a:r>
            <a:endParaRPr/>
          </a:p>
          <a:p>
            <a:pPr indent="0" lvl="1" marL="342900" marR="508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8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	     A B C D</a:t>
            </a:r>
            <a:endParaRPr/>
          </a:p>
          <a:p>
            <a:pPr indent="-228600" lvl="1" marL="640080" marR="508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print('A','B','C','D',sep='')</a:t>
            </a:r>
            <a:endParaRPr/>
          </a:p>
          <a:p>
            <a:pPr indent="0" lvl="1" marL="342900" marR="508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8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    ABCD</a:t>
            </a:r>
            <a:endParaRPr/>
          </a:p>
          <a:p>
            <a:pPr indent="-228600" lvl="1" marL="640080" marR="508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print('A','B','C','D',sep='|')</a:t>
            </a:r>
            <a:endParaRPr/>
          </a:p>
          <a:p>
            <a:pPr indent="0" lvl="1" marL="342900" marR="508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8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    A|B|C|D</a:t>
            </a:r>
            <a:endParaRPr/>
          </a:p>
          <a:p>
            <a:pPr indent="-55879" lvl="0" marL="182880" marR="0" rtl="0" algn="just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43179" lvl="0" marL="18288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987" name="Google Shape;987;p103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103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04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輸出</a:t>
            </a:r>
            <a:endParaRPr/>
          </a:p>
        </p:txBody>
      </p:sp>
      <p:sp>
        <p:nvSpPr>
          <p:cNvPr id="994" name="Google Shape;994;p104"/>
          <p:cNvSpPr txBox="1"/>
          <p:nvPr>
            <p:ph idx="1" type="body"/>
          </p:nvPr>
        </p:nvSpPr>
        <p:spPr>
          <a:xfrm>
            <a:off x="360000" y="1440000"/>
            <a:ext cx="8244448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輸出範例：</a:t>
            </a:r>
            <a:endParaRPr/>
          </a:p>
          <a:p>
            <a:pPr indent="-55879" lvl="0" marL="182880" marR="0" rtl="0" algn="just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43179" lvl="0" marL="18288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995" name="Google Shape;995;p104"/>
          <p:cNvSpPr txBox="1"/>
          <p:nvPr/>
        </p:nvSpPr>
        <p:spPr>
          <a:xfrm>
            <a:off x="701804" y="2099282"/>
            <a:ext cx="7560840" cy="3555059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print('I', 'am', 'Jean')		 # 印出三個字串，中間以空白隔開	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 am Jean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print('I', 'am', 'Jean', sep='@')	 # 印出三個字串，中間以@隔開	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I@am@Jean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print('I', 'am', 'Jean', end='~~~')	 # 印出三個字串，最後加上 ~~~	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 am Jean~~~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myName = 'Jean' 		 # 將變數myName的值設定為 'Jean' 	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 print('I', 'am', myName)		 # 印出兩個字串和變數 myName 的值	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 am Jean</a:t>
            </a:r>
            <a:endParaRPr/>
          </a:p>
        </p:txBody>
      </p:sp>
      <p:sp>
        <p:nvSpPr>
          <p:cNvPr id="996" name="Google Shape;996;p104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p104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105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輸入</a:t>
            </a:r>
            <a:endParaRPr/>
          </a:p>
        </p:txBody>
      </p:sp>
      <p:sp>
        <p:nvSpPr>
          <p:cNvPr id="1003" name="Google Shape;1003;p105"/>
          <p:cNvSpPr txBox="1"/>
          <p:nvPr>
            <p:ph idx="1" type="body"/>
          </p:nvPr>
        </p:nvSpPr>
        <p:spPr>
          <a:xfrm>
            <a:off x="360000" y="1440001"/>
            <a:ext cx="8075240" cy="3789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輸入能讓程式處理更多工作。我們可以使用內建的input() 函式取得使用者輸入的資料，語法如下：</a:t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	input(prompt = None)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上述語法中，prompt為選擇性參數，用來設定提示文字，可以省略不寫，表示採取預設值None (無)，也就是沒有提示文字。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我們可以輸入下面第一行敘述，然後按「Eneter」鍵，此時會出現提示文字「請輸入姓名：」，於是輸入「John」，然後按「Enter」鍵，所輸入的姓名就會被指派給變數username 。</a:t>
            </a:r>
            <a:endParaRPr/>
          </a:p>
          <a:p>
            <a:pPr indent="-43179" lvl="0" marL="18288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004" name="Google Shape;1004;p105"/>
          <p:cNvSpPr txBox="1"/>
          <p:nvPr/>
        </p:nvSpPr>
        <p:spPr>
          <a:xfrm>
            <a:off x="827584" y="5013176"/>
            <a:ext cx="3816424" cy="1584176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&gt;&gt;&gt;username=input("請輸入姓名：")</a:t>
            </a:r>
            <a:endParaRPr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請輸入姓名：John →Enter</a:t>
            </a:r>
            <a:endParaRPr/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&gt;&gt;&gt;userName</a:t>
            </a:r>
            <a:endParaRPr/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'John'</a:t>
            </a:r>
            <a:endParaRPr/>
          </a:p>
          <a:p>
            <a:pPr indent="6350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&gt;&gt;&gt;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5" name="Google Shape;1005;p105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105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06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輸入範例</a:t>
            </a:r>
            <a:endParaRPr/>
          </a:p>
        </p:txBody>
      </p:sp>
      <p:sp>
        <p:nvSpPr>
          <p:cNvPr id="1012" name="Google Shape;1012;p106"/>
          <p:cNvSpPr txBox="1"/>
          <p:nvPr>
            <p:ph idx="1" type="body"/>
          </p:nvPr>
        </p:nvSpPr>
        <p:spPr>
          <a:xfrm>
            <a:off x="360000" y="1440000"/>
            <a:ext cx="807524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輸入範例：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14300" lvl="0" marL="342900" marR="0" rtl="0" algn="l">
              <a:lnSpc>
                <a:spcPct val="150000"/>
              </a:lnSpc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14300" lvl="0" marL="342900" marR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14300" lvl="0" marL="342900" marR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eval 函式：將input()函式取得的字串轉換成數值。</a:t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68579" lvl="0" marL="182880" marR="0" rtl="0" algn="l"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013" name="Google Shape;1013;p106"/>
          <p:cNvSpPr txBox="1"/>
          <p:nvPr/>
        </p:nvSpPr>
        <p:spPr>
          <a:xfrm>
            <a:off x="1403648" y="1988840"/>
            <a:ext cx="5220493" cy="1158137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18000">
            <a:noAutofit/>
          </a:bodyPr>
          <a:lstStyle/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PI = 3.14159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radius = eval(input("請輸入圓半徑："))</a:t>
            </a:r>
            <a:endParaRPr/>
          </a:p>
          <a:p>
            <a:pPr indent="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print("半徑為", radius, "的圓面積為", PI * radius * radius)</a:t>
            </a:r>
            <a:endParaRPr/>
          </a:p>
        </p:txBody>
      </p:sp>
      <p:pic>
        <p:nvPicPr>
          <p:cNvPr id="1014" name="Google Shape;1014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7406" y="3876812"/>
            <a:ext cx="4319587" cy="230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106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106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07"/>
          <p:cNvSpPr txBox="1"/>
          <p:nvPr/>
        </p:nvSpPr>
        <p:spPr>
          <a:xfrm>
            <a:off x="360000" y="1440000"/>
            <a:ext cx="7956416" cy="29546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請撰寫一程式，輸入四個分別含有小數1 到4 位的浮點數，然後將這四個浮點數以欄寬為7、每列印兩個的方式，先列印向右靠齊，再列印向左靠齊，左右皆以直線 （Vertical bar）作為邊界。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1143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＊ 提示：輸出浮點數到小數點後第二位。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270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270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022" name="Google Shape;1022;p107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Exercise 1</a:t>
            </a:r>
            <a:endParaRPr sz="3600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3" name="Google Shape;1023;p107"/>
          <p:cNvPicPr preferRelativeResize="0"/>
          <p:nvPr/>
        </p:nvPicPr>
        <p:blipFill rotWithShape="1">
          <a:blip r:embed="rId3">
            <a:alphaModFix/>
          </a:blip>
          <a:srcRect b="16989" l="17370" r="56480" t="18051"/>
          <a:stretch/>
        </p:blipFill>
        <p:spPr>
          <a:xfrm>
            <a:off x="827584" y="3415010"/>
            <a:ext cx="2040673" cy="3168352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107"/>
          <p:cNvSpPr/>
          <p:nvPr/>
        </p:nvSpPr>
        <p:spPr>
          <a:xfrm>
            <a:off x="3600000" y="2880000"/>
            <a:ext cx="4709824" cy="3595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解題參考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num1 = eval(input())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num2 = eval(input())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num3 = eval(input())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num4 = eval(input())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 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print('|{:7.2f}{:7.2f}|'.format(num1, num2))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print('|{:7.2f}{:7.2f}|'.format(num3, num4))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 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print('|{:&lt;7.2f}{:&lt;7.2f}|'.format(num1, num2))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print('|{:&lt;7.2f}{:&lt;7.2f}|'.format(num3, num4))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5" name="Google Shape;1025;p107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107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08"/>
          <p:cNvSpPr txBox="1"/>
          <p:nvPr>
            <p:ph type="ctrTitle"/>
          </p:nvPr>
        </p:nvSpPr>
        <p:spPr>
          <a:xfrm>
            <a:off x="0" y="2132856"/>
            <a:ext cx="8460432" cy="1855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mo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流程控制 </a:t>
            </a:r>
            <a:br>
              <a:rPr b="0" i="0" lang="en-US" sz="48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</a:br>
            <a:r>
              <a:rPr b="0" i="0" lang="en-US" sz="31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Python Fundamental</a:t>
            </a:r>
            <a:endParaRPr b="0" i="0" sz="2800" u="none" cap="none" strike="noStrike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descr="C:\Users\user\Desktop\pythonlogo.jpg" id="1032" name="Google Shape;1032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9792" y="4271218"/>
            <a:ext cx="2731345" cy="1843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09"/>
          <p:cNvSpPr txBox="1"/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Arimo"/>
              <a:buNone/>
            </a:pPr>
            <a:r>
              <a:rPr lang="en-US" sz="4000" cap="none">
                <a:solidFill>
                  <a:srgbClr val="0070C0"/>
                </a:solidFill>
                <a:latin typeface="Arimo"/>
                <a:ea typeface="Arimo"/>
                <a:cs typeface="Arimo"/>
                <a:sym typeface="Arimo"/>
              </a:rPr>
              <a:t>Outline</a:t>
            </a:r>
            <a:endParaRPr sz="4000" cap="none">
              <a:solidFill>
                <a:srgbClr val="0070C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038" name="Google Shape;1038;p109"/>
          <p:cNvSpPr txBox="1"/>
          <p:nvPr/>
        </p:nvSpPr>
        <p:spPr>
          <a:xfrm>
            <a:off x="360000" y="1440000"/>
            <a:ext cx="8244448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◆"/>
            </a:pPr>
            <a:r>
              <a:rPr lang="en-US" sz="24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流程控制</a:t>
            </a:r>
            <a:endParaRPr/>
          </a:p>
          <a:p>
            <a:pPr indent="-228600" lvl="0" marL="342900" marR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◆"/>
            </a:pPr>
            <a:r>
              <a:rPr lang="en-US" sz="24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if</a:t>
            </a:r>
            <a:endParaRPr/>
          </a:p>
          <a:p>
            <a:pPr indent="-228600" lvl="0" marL="342900" marR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◆"/>
            </a:pPr>
            <a:r>
              <a:rPr lang="en-US" sz="24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while</a:t>
            </a:r>
            <a:endParaRPr/>
          </a:p>
          <a:p>
            <a:pPr indent="-228600" lvl="0" marL="342900" marR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◆"/>
            </a:pPr>
            <a:r>
              <a:rPr lang="en-US" sz="24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for</a:t>
            </a:r>
            <a:endParaRPr/>
          </a:p>
          <a:p>
            <a:pPr indent="-228600" lvl="0" marL="342900" marR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◆"/>
            </a:pPr>
            <a:r>
              <a:rPr lang="en-US" sz="24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break &amp; continue</a:t>
            </a:r>
            <a:endParaRPr sz="24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14300" lvl="0" marL="342900" marR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039" name="Google Shape;1039;p109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109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10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流程控制簡介</a:t>
            </a:r>
            <a:endParaRPr/>
          </a:p>
        </p:txBody>
      </p:sp>
      <p:sp>
        <p:nvSpPr>
          <p:cNvPr id="1046" name="Google Shape;1046;p110"/>
          <p:cNvSpPr txBox="1"/>
          <p:nvPr>
            <p:ph idx="1" type="body"/>
          </p:nvPr>
        </p:nvSpPr>
        <p:spPr>
          <a:xfrm>
            <a:off x="360000" y="1440000"/>
            <a:ext cx="7859713" cy="5157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單純的程式其執行流程都是從第一行開始，從上往下依序執行，不會跳行、轉彎。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但實務上大多數的程式流程不會這麼單純，它們可能需要針對不同的情況下進行不同的處理，以完成更複雜的工作，於是就需要流程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控制 (Flow Control) 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來協助控制程式的進行方式。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71450" lvl="0" marL="28575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7" name="Google Shape;1047;p110"/>
          <p:cNvGrpSpPr/>
          <p:nvPr/>
        </p:nvGrpSpPr>
        <p:grpSpPr>
          <a:xfrm>
            <a:off x="649797" y="3573016"/>
            <a:ext cx="2305050" cy="2746375"/>
            <a:chOff x="1791" y="1639"/>
            <a:chExt cx="1452" cy="1730"/>
          </a:xfrm>
        </p:grpSpPr>
        <p:sp>
          <p:nvSpPr>
            <p:cNvPr id="1048" name="Google Shape;1048;p110"/>
            <p:cNvSpPr/>
            <p:nvPr/>
          </p:nvSpPr>
          <p:spPr>
            <a:xfrm>
              <a:off x="1791" y="1987"/>
              <a:ext cx="1440" cy="233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0000CC"/>
                  </a:solidFill>
                  <a:latin typeface="Arial"/>
                  <a:ea typeface="Arial"/>
                  <a:cs typeface="Arial"/>
                  <a:sym typeface="Arial"/>
                </a:rPr>
                <a:t>程式敘述</a:t>
              </a:r>
              <a:endParaRPr/>
            </a:p>
          </p:txBody>
        </p:sp>
        <p:cxnSp>
          <p:nvCxnSpPr>
            <p:cNvPr id="1049" name="Google Shape;1049;p110"/>
            <p:cNvCxnSpPr/>
            <p:nvPr/>
          </p:nvCxnSpPr>
          <p:spPr>
            <a:xfrm>
              <a:off x="2472" y="1639"/>
              <a:ext cx="0" cy="318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lg" w="lg" type="triangle"/>
            </a:ln>
          </p:spPr>
        </p:cxnSp>
        <p:sp>
          <p:nvSpPr>
            <p:cNvPr id="1050" name="Google Shape;1050;p110"/>
            <p:cNvSpPr/>
            <p:nvPr/>
          </p:nvSpPr>
          <p:spPr>
            <a:xfrm>
              <a:off x="1791" y="2546"/>
              <a:ext cx="1440" cy="233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0000CC"/>
                  </a:solidFill>
                  <a:latin typeface="Arial"/>
                  <a:ea typeface="Arial"/>
                  <a:cs typeface="Arial"/>
                  <a:sym typeface="Arial"/>
                </a:rPr>
                <a:t>程式敘述</a:t>
              </a:r>
              <a:endParaRPr/>
            </a:p>
          </p:txBody>
        </p:sp>
        <p:sp>
          <p:nvSpPr>
            <p:cNvPr id="1051" name="Google Shape;1051;p110"/>
            <p:cNvSpPr/>
            <p:nvPr/>
          </p:nvSpPr>
          <p:spPr>
            <a:xfrm>
              <a:off x="1803" y="3136"/>
              <a:ext cx="1440" cy="233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0000CC"/>
                  </a:solidFill>
                  <a:latin typeface="Arial"/>
                  <a:ea typeface="Arial"/>
                  <a:cs typeface="Arial"/>
                  <a:sym typeface="Arial"/>
                </a:rPr>
                <a:t>程式敘述</a:t>
              </a:r>
              <a:endParaRPr/>
            </a:p>
          </p:txBody>
        </p:sp>
        <p:cxnSp>
          <p:nvCxnSpPr>
            <p:cNvPr id="1052" name="Google Shape;1052;p110"/>
            <p:cNvCxnSpPr/>
            <p:nvPr/>
          </p:nvCxnSpPr>
          <p:spPr>
            <a:xfrm>
              <a:off x="2472" y="2228"/>
              <a:ext cx="0" cy="318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lg" w="lg" type="triangle"/>
            </a:ln>
          </p:spPr>
        </p:cxnSp>
        <p:cxnSp>
          <p:nvCxnSpPr>
            <p:cNvPr id="1053" name="Google Shape;1053;p110"/>
            <p:cNvCxnSpPr/>
            <p:nvPr/>
          </p:nvCxnSpPr>
          <p:spPr>
            <a:xfrm>
              <a:off x="2472" y="2818"/>
              <a:ext cx="0" cy="318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lg" w="lg" type="triangle"/>
            </a:ln>
          </p:spPr>
        </p:cxnSp>
      </p:grpSp>
      <p:sp>
        <p:nvSpPr>
          <p:cNvPr id="1054" name="Google Shape;1054;p110"/>
          <p:cNvSpPr txBox="1"/>
          <p:nvPr/>
        </p:nvSpPr>
        <p:spPr>
          <a:xfrm>
            <a:off x="502306" y="3176489"/>
            <a:ext cx="8102142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43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       循序結構                                                    流程控制(選擇結構)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1055" name="Google Shape;1055;p110"/>
          <p:cNvGrpSpPr/>
          <p:nvPr/>
        </p:nvGrpSpPr>
        <p:grpSpPr>
          <a:xfrm>
            <a:off x="4308283" y="3595378"/>
            <a:ext cx="3015607" cy="3024336"/>
            <a:chOff x="930" y="1388"/>
            <a:chExt cx="3163" cy="2722"/>
          </a:xfrm>
        </p:grpSpPr>
        <p:sp>
          <p:nvSpPr>
            <p:cNvPr id="1056" name="Google Shape;1056;p110"/>
            <p:cNvSpPr/>
            <p:nvPr/>
          </p:nvSpPr>
          <p:spPr>
            <a:xfrm>
              <a:off x="2653" y="2386"/>
              <a:ext cx="1440" cy="294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0000CC"/>
                  </a:solidFill>
                  <a:latin typeface="Arial"/>
                  <a:ea typeface="Arial"/>
                  <a:cs typeface="Arial"/>
                  <a:sym typeface="Arial"/>
                </a:rPr>
                <a:t>程式敘述</a:t>
              </a:r>
              <a:endParaRPr/>
            </a:p>
          </p:txBody>
        </p:sp>
        <p:cxnSp>
          <p:nvCxnSpPr>
            <p:cNvPr id="1057" name="Google Shape;1057;p110"/>
            <p:cNvCxnSpPr/>
            <p:nvPr/>
          </p:nvCxnSpPr>
          <p:spPr>
            <a:xfrm>
              <a:off x="3379" y="1388"/>
              <a:ext cx="0" cy="318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lg" w="lg" type="triangle"/>
            </a:ln>
          </p:spPr>
        </p:cxnSp>
        <p:sp>
          <p:nvSpPr>
            <p:cNvPr id="1058" name="Google Shape;1058;p110"/>
            <p:cNvSpPr/>
            <p:nvPr/>
          </p:nvSpPr>
          <p:spPr>
            <a:xfrm>
              <a:off x="2653" y="2976"/>
              <a:ext cx="1440" cy="294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0000CC"/>
                  </a:solidFill>
                  <a:latin typeface="Arial"/>
                  <a:ea typeface="Arial"/>
                  <a:cs typeface="Arial"/>
                  <a:sym typeface="Arial"/>
                </a:rPr>
                <a:t>程式敘述</a:t>
              </a:r>
              <a:endParaRPr/>
            </a:p>
          </p:txBody>
        </p:sp>
        <p:sp>
          <p:nvSpPr>
            <p:cNvPr id="1059" name="Google Shape;1059;p110"/>
            <p:cNvSpPr/>
            <p:nvPr/>
          </p:nvSpPr>
          <p:spPr>
            <a:xfrm>
              <a:off x="930" y="2386"/>
              <a:ext cx="1440" cy="294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0000CC"/>
                  </a:solidFill>
                  <a:latin typeface="Arial"/>
                  <a:ea typeface="Arial"/>
                  <a:cs typeface="Arial"/>
                  <a:sym typeface="Arial"/>
                </a:rPr>
                <a:t>程式敘述</a:t>
              </a:r>
              <a:endParaRPr/>
            </a:p>
          </p:txBody>
        </p:sp>
        <p:cxnSp>
          <p:nvCxnSpPr>
            <p:cNvPr id="1060" name="Google Shape;1060;p110"/>
            <p:cNvCxnSpPr/>
            <p:nvPr/>
          </p:nvCxnSpPr>
          <p:spPr>
            <a:xfrm>
              <a:off x="3379" y="2069"/>
              <a:ext cx="0" cy="318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lg" w="lg" type="triangle"/>
            </a:ln>
          </p:spPr>
        </p:cxnSp>
        <p:cxnSp>
          <p:nvCxnSpPr>
            <p:cNvPr id="1061" name="Google Shape;1061;p110"/>
            <p:cNvCxnSpPr/>
            <p:nvPr/>
          </p:nvCxnSpPr>
          <p:spPr>
            <a:xfrm>
              <a:off x="3379" y="2658"/>
              <a:ext cx="0" cy="318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lg" w="lg" type="triangle"/>
            </a:ln>
          </p:spPr>
        </p:cxnSp>
        <p:sp>
          <p:nvSpPr>
            <p:cNvPr id="1062" name="Google Shape;1062;p110"/>
            <p:cNvSpPr/>
            <p:nvPr/>
          </p:nvSpPr>
          <p:spPr>
            <a:xfrm>
              <a:off x="2880" y="1706"/>
              <a:ext cx="953" cy="363"/>
            </a:xfrm>
            <a:prstGeom prst="flowChartDecision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Arimo"/>
                  <a:ea typeface="Arimo"/>
                  <a:cs typeface="Arimo"/>
                  <a:sym typeface="Arimo"/>
                </a:rPr>
                <a:t>條件</a:t>
              </a:r>
              <a:endParaRPr/>
            </a:p>
          </p:txBody>
        </p:sp>
        <p:cxnSp>
          <p:nvCxnSpPr>
            <p:cNvPr id="1063" name="Google Shape;1063;p110"/>
            <p:cNvCxnSpPr/>
            <p:nvPr/>
          </p:nvCxnSpPr>
          <p:spPr>
            <a:xfrm>
              <a:off x="3379" y="3248"/>
              <a:ext cx="0" cy="862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lg" w="lg" type="triangle"/>
            </a:ln>
          </p:spPr>
        </p:cxnSp>
        <p:cxnSp>
          <p:nvCxnSpPr>
            <p:cNvPr id="1064" name="Google Shape;1064;p110"/>
            <p:cNvCxnSpPr/>
            <p:nvPr/>
          </p:nvCxnSpPr>
          <p:spPr>
            <a:xfrm>
              <a:off x="1565" y="1887"/>
              <a:ext cx="0" cy="5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lg" w="lg" type="triangle"/>
            </a:ln>
          </p:spPr>
        </p:cxnSp>
        <p:cxnSp>
          <p:nvCxnSpPr>
            <p:cNvPr id="1065" name="Google Shape;1065;p110"/>
            <p:cNvCxnSpPr/>
            <p:nvPr/>
          </p:nvCxnSpPr>
          <p:spPr>
            <a:xfrm rot="10800000">
              <a:off x="1565" y="1887"/>
              <a:ext cx="1315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6" name="Google Shape;1066;p110"/>
            <p:cNvCxnSpPr/>
            <p:nvPr/>
          </p:nvCxnSpPr>
          <p:spPr>
            <a:xfrm>
              <a:off x="1565" y="2685"/>
              <a:ext cx="0" cy="998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7" name="Google Shape;1067;p110"/>
            <p:cNvCxnSpPr/>
            <p:nvPr/>
          </p:nvCxnSpPr>
          <p:spPr>
            <a:xfrm>
              <a:off x="1565" y="3683"/>
              <a:ext cx="1814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lg" w="lg" type="triangle"/>
            </a:ln>
          </p:spPr>
        </p:cxnSp>
      </p:grpSp>
      <p:sp>
        <p:nvSpPr>
          <p:cNvPr id="1068" name="Google Shape;1068;p110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p110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11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m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流程控制簡介</a:t>
            </a:r>
            <a:endParaRPr/>
          </a:p>
        </p:txBody>
      </p:sp>
      <p:sp>
        <p:nvSpPr>
          <p:cNvPr id="1075" name="Google Shape;1075;p111"/>
          <p:cNvSpPr txBox="1"/>
          <p:nvPr>
            <p:ph idx="1" type="body"/>
          </p:nvPr>
        </p:nvSpPr>
        <p:spPr>
          <a:xfrm>
            <a:off x="360000" y="1440000"/>
            <a:ext cx="8100432" cy="5157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Python的流程控制分成下列兩種類型：</a:t>
            </a:r>
            <a:endParaRPr/>
          </a:p>
          <a:p>
            <a:pPr indent="-342900" lvl="1" marL="64008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選擇結構 ( decision structure )：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1" marL="29718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	根據條件的結果為True或False來執行不同的程式敘述。</a:t>
            </a:r>
            <a:endParaRPr/>
          </a:p>
          <a:p>
            <a:pPr indent="-342900" lvl="1" marL="64008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迴圈結構 ( loop structure )：</a:t>
            </a:r>
            <a:endParaRPr b="0" i="0" sz="16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1" marL="29718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	根據條件的結果來重複執行某些敘述，直到滿足特定條件才停止。</a:t>
            </a:r>
            <a:endParaRPr/>
          </a:p>
        </p:txBody>
      </p:sp>
      <p:grpSp>
        <p:nvGrpSpPr>
          <p:cNvPr id="1076" name="Google Shape;1076;p111"/>
          <p:cNvGrpSpPr/>
          <p:nvPr/>
        </p:nvGrpSpPr>
        <p:grpSpPr>
          <a:xfrm>
            <a:off x="940201" y="3789040"/>
            <a:ext cx="3015607" cy="3024336"/>
            <a:chOff x="930" y="1388"/>
            <a:chExt cx="3163" cy="2722"/>
          </a:xfrm>
        </p:grpSpPr>
        <p:sp>
          <p:nvSpPr>
            <p:cNvPr id="1077" name="Google Shape;1077;p111"/>
            <p:cNvSpPr/>
            <p:nvPr/>
          </p:nvSpPr>
          <p:spPr>
            <a:xfrm>
              <a:off x="2653" y="2386"/>
              <a:ext cx="1440" cy="294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0000CC"/>
                  </a:solidFill>
                  <a:latin typeface="Arial"/>
                  <a:ea typeface="Arial"/>
                  <a:cs typeface="Arial"/>
                  <a:sym typeface="Arial"/>
                </a:rPr>
                <a:t>程式敘述</a:t>
              </a:r>
              <a:endParaRPr/>
            </a:p>
          </p:txBody>
        </p:sp>
        <p:cxnSp>
          <p:nvCxnSpPr>
            <p:cNvPr id="1078" name="Google Shape;1078;p111"/>
            <p:cNvCxnSpPr/>
            <p:nvPr/>
          </p:nvCxnSpPr>
          <p:spPr>
            <a:xfrm>
              <a:off x="3379" y="1388"/>
              <a:ext cx="0" cy="318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lg" w="lg" type="triangle"/>
            </a:ln>
          </p:spPr>
        </p:cxnSp>
        <p:sp>
          <p:nvSpPr>
            <p:cNvPr id="1079" name="Google Shape;1079;p111"/>
            <p:cNvSpPr/>
            <p:nvPr/>
          </p:nvSpPr>
          <p:spPr>
            <a:xfrm>
              <a:off x="2653" y="2976"/>
              <a:ext cx="1440" cy="294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0000CC"/>
                  </a:solidFill>
                  <a:latin typeface="Arial"/>
                  <a:ea typeface="Arial"/>
                  <a:cs typeface="Arial"/>
                  <a:sym typeface="Arial"/>
                </a:rPr>
                <a:t>程式敘述</a:t>
              </a:r>
              <a:endParaRPr/>
            </a:p>
          </p:txBody>
        </p:sp>
        <p:sp>
          <p:nvSpPr>
            <p:cNvPr id="1080" name="Google Shape;1080;p111"/>
            <p:cNvSpPr/>
            <p:nvPr/>
          </p:nvSpPr>
          <p:spPr>
            <a:xfrm>
              <a:off x="930" y="2386"/>
              <a:ext cx="1440" cy="294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0000CC"/>
                  </a:solidFill>
                  <a:latin typeface="Arial"/>
                  <a:ea typeface="Arial"/>
                  <a:cs typeface="Arial"/>
                  <a:sym typeface="Arial"/>
                </a:rPr>
                <a:t>程式敘述</a:t>
              </a:r>
              <a:endParaRPr/>
            </a:p>
          </p:txBody>
        </p:sp>
        <p:cxnSp>
          <p:nvCxnSpPr>
            <p:cNvPr id="1081" name="Google Shape;1081;p111"/>
            <p:cNvCxnSpPr/>
            <p:nvPr/>
          </p:nvCxnSpPr>
          <p:spPr>
            <a:xfrm>
              <a:off x="3379" y="2069"/>
              <a:ext cx="0" cy="318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lg" w="lg" type="triangle"/>
            </a:ln>
          </p:spPr>
        </p:cxnSp>
        <p:cxnSp>
          <p:nvCxnSpPr>
            <p:cNvPr id="1082" name="Google Shape;1082;p111"/>
            <p:cNvCxnSpPr/>
            <p:nvPr/>
          </p:nvCxnSpPr>
          <p:spPr>
            <a:xfrm>
              <a:off x="3379" y="2658"/>
              <a:ext cx="0" cy="318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lg" w="lg" type="triangle"/>
            </a:ln>
          </p:spPr>
        </p:cxnSp>
        <p:sp>
          <p:nvSpPr>
            <p:cNvPr id="1083" name="Google Shape;1083;p111"/>
            <p:cNvSpPr/>
            <p:nvPr/>
          </p:nvSpPr>
          <p:spPr>
            <a:xfrm>
              <a:off x="2880" y="1706"/>
              <a:ext cx="953" cy="363"/>
            </a:xfrm>
            <a:prstGeom prst="flowChartDecision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Arimo"/>
                  <a:ea typeface="Arimo"/>
                  <a:cs typeface="Arimo"/>
                  <a:sym typeface="Arimo"/>
                </a:rPr>
                <a:t>條件</a:t>
              </a:r>
              <a:endParaRPr/>
            </a:p>
          </p:txBody>
        </p:sp>
        <p:cxnSp>
          <p:nvCxnSpPr>
            <p:cNvPr id="1084" name="Google Shape;1084;p111"/>
            <p:cNvCxnSpPr/>
            <p:nvPr/>
          </p:nvCxnSpPr>
          <p:spPr>
            <a:xfrm>
              <a:off x="3379" y="3248"/>
              <a:ext cx="0" cy="862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lg" w="lg" type="triangle"/>
            </a:ln>
          </p:spPr>
        </p:cxnSp>
        <p:cxnSp>
          <p:nvCxnSpPr>
            <p:cNvPr id="1085" name="Google Shape;1085;p111"/>
            <p:cNvCxnSpPr/>
            <p:nvPr/>
          </p:nvCxnSpPr>
          <p:spPr>
            <a:xfrm>
              <a:off x="1565" y="1887"/>
              <a:ext cx="0" cy="5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lg" w="lg" type="triangle"/>
            </a:ln>
          </p:spPr>
        </p:cxnSp>
        <p:cxnSp>
          <p:nvCxnSpPr>
            <p:cNvPr id="1086" name="Google Shape;1086;p111"/>
            <p:cNvCxnSpPr/>
            <p:nvPr/>
          </p:nvCxnSpPr>
          <p:spPr>
            <a:xfrm rot="10800000">
              <a:off x="1565" y="1887"/>
              <a:ext cx="1315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7" name="Google Shape;1087;p111"/>
            <p:cNvCxnSpPr/>
            <p:nvPr/>
          </p:nvCxnSpPr>
          <p:spPr>
            <a:xfrm>
              <a:off x="1565" y="2685"/>
              <a:ext cx="0" cy="998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8" name="Google Shape;1088;p111"/>
            <p:cNvCxnSpPr/>
            <p:nvPr/>
          </p:nvCxnSpPr>
          <p:spPr>
            <a:xfrm>
              <a:off x="1565" y="3683"/>
              <a:ext cx="1814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lg" w="lg" type="triangle"/>
            </a:ln>
          </p:spPr>
        </p:cxnSp>
      </p:grpSp>
      <p:cxnSp>
        <p:nvCxnSpPr>
          <p:cNvPr id="1089" name="Google Shape;1089;p111"/>
          <p:cNvCxnSpPr/>
          <p:nvPr/>
        </p:nvCxnSpPr>
        <p:spPr>
          <a:xfrm>
            <a:off x="4907766" y="4402751"/>
            <a:ext cx="0" cy="576262"/>
          </a:xfrm>
          <a:prstGeom prst="straightConnector1">
            <a:avLst/>
          </a:prstGeom>
          <a:noFill/>
          <a:ln cap="flat" cmpd="sng" w="28575">
            <a:solidFill>
              <a:srgbClr val="33333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0" name="Google Shape;1090;p111"/>
          <p:cNvCxnSpPr/>
          <p:nvPr/>
        </p:nvCxnSpPr>
        <p:spPr>
          <a:xfrm>
            <a:off x="4907766" y="5915638"/>
            <a:ext cx="0" cy="576263"/>
          </a:xfrm>
          <a:prstGeom prst="straightConnector1">
            <a:avLst/>
          </a:prstGeom>
          <a:noFill/>
          <a:ln cap="flat" cmpd="sng" w="28575">
            <a:solidFill>
              <a:srgbClr val="0033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1" name="Google Shape;1091;p111"/>
          <p:cNvCxnSpPr/>
          <p:nvPr/>
        </p:nvCxnSpPr>
        <p:spPr>
          <a:xfrm>
            <a:off x="5723728" y="5413713"/>
            <a:ext cx="795771" cy="3175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2" name="Google Shape;1092;p111"/>
          <p:cNvCxnSpPr/>
          <p:nvPr/>
        </p:nvCxnSpPr>
        <p:spPr>
          <a:xfrm rot="10800000">
            <a:off x="7225393" y="4706551"/>
            <a:ext cx="0" cy="287337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3" name="Google Shape;1093;p111"/>
          <p:cNvCxnSpPr/>
          <p:nvPr/>
        </p:nvCxnSpPr>
        <p:spPr>
          <a:xfrm rot="10800000">
            <a:off x="4877602" y="4691676"/>
            <a:ext cx="2347791" cy="28712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4" name="Google Shape;1094;p111"/>
          <p:cNvSpPr txBox="1"/>
          <p:nvPr/>
        </p:nvSpPr>
        <p:spPr>
          <a:xfrm>
            <a:off x="5783260" y="5050176"/>
            <a:ext cx="6992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True</a:t>
            </a:r>
            <a:endParaRPr/>
          </a:p>
        </p:txBody>
      </p:sp>
      <p:sp>
        <p:nvSpPr>
          <p:cNvPr id="1095" name="Google Shape;1095;p111"/>
          <p:cNvSpPr txBox="1"/>
          <p:nvPr/>
        </p:nvSpPr>
        <p:spPr>
          <a:xfrm>
            <a:off x="4936341" y="5987076"/>
            <a:ext cx="7441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False</a:t>
            </a:r>
            <a:endParaRPr/>
          </a:p>
        </p:txBody>
      </p:sp>
      <p:sp>
        <p:nvSpPr>
          <p:cNvPr id="1096" name="Google Shape;1096;p111"/>
          <p:cNvSpPr txBox="1"/>
          <p:nvPr/>
        </p:nvSpPr>
        <p:spPr>
          <a:xfrm>
            <a:off x="347224" y="3767729"/>
            <a:ext cx="8905296" cy="50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4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流程控制 (選擇結構)                                    流程控制 (while 迴圈結構)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111"/>
          <p:cNvSpPr/>
          <p:nvPr/>
        </p:nvSpPr>
        <p:spPr>
          <a:xfrm>
            <a:off x="4201488" y="4979013"/>
            <a:ext cx="1464993" cy="901691"/>
          </a:xfrm>
          <a:prstGeom prst="flowChartDecision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條件</a:t>
            </a:r>
            <a:endParaRPr/>
          </a:p>
        </p:txBody>
      </p:sp>
      <p:sp>
        <p:nvSpPr>
          <p:cNvPr id="1098" name="Google Shape;1098;p111"/>
          <p:cNvSpPr txBox="1"/>
          <p:nvPr/>
        </p:nvSpPr>
        <p:spPr>
          <a:xfrm>
            <a:off x="3385049" y="4470485"/>
            <a:ext cx="6992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True</a:t>
            </a:r>
            <a:endParaRPr/>
          </a:p>
        </p:txBody>
      </p:sp>
      <p:sp>
        <p:nvSpPr>
          <p:cNvPr id="1099" name="Google Shape;1099;p111"/>
          <p:cNvSpPr txBox="1"/>
          <p:nvPr/>
        </p:nvSpPr>
        <p:spPr>
          <a:xfrm>
            <a:off x="1802522" y="4363553"/>
            <a:ext cx="7441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False</a:t>
            </a:r>
            <a:endParaRPr/>
          </a:p>
        </p:txBody>
      </p:sp>
      <p:sp>
        <p:nvSpPr>
          <p:cNvPr id="1100" name="Google Shape;1100;p111"/>
          <p:cNvSpPr/>
          <p:nvPr/>
        </p:nvSpPr>
        <p:spPr>
          <a:xfrm>
            <a:off x="6519499" y="4995911"/>
            <a:ext cx="1372897" cy="92333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程式敘述</a:t>
            </a:r>
            <a:endParaRPr b="1" sz="1800">
              <a:solidFill>
                <a:srgbClr val="0000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111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111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相鄰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